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81"/>
  </p:notesMasterIdLst>
  <p:sldIdLst>
    <p:sldId id="256" r:id="rId2"/>
    <p:sldId id="263" r:id="rId3"/>
    <p:sldId id="262" r:id="rId4"/>
    <p:sldId id="264" r:id="rId5"/>
    <p:sldId id="269" r:id="rId6"/>
    <p:sldId id="270" r:id="rId7"/>
    <p:sldId id="272" r:id="rId8"/>
    <p:sldId id="287" r:id="rId9"/>
    <p:sldId id="292" r:id="rId10"/>
    <p:sldId id="295" r:id="rId11"/>
    <p:sldId id="307" r:id="rId12"/>
    <p:sldId id="320" r:id="rId13"/>
    <p:sldId id="321" r:id="rId14"/>
    <p:sldId id="322" r:id="rId15"/>
    <p:sldId id="324" r:id="rId16"/>
    <p:sldId id="325" r:id="rId17"/>
    <p:sldId id="326" r:id="rId18"/>
    <p:sldId id="328" r:id="rId19"/>
    <p:sldId id="329" r:id="rId20"/>
    <p:sldId id="330" r:id="rId21"/>
    <p:sldId id="331" r:id="rId22"/>
    <p:sldId id="332" r:id="rId23"/>
    <p:sldId id="333" r:id="rId24"/>
    <p:sldId id="334" r:id="rId25"/>
    <p:sldId id="335" r:id="rId26"/>
    <p:sldId id="336" r:id="rId27"/>
    <p:sldId id="337" r:id="rId28"/>
    <p:sldId id="338" r:id="rId29"/>
    <p:sldId id="339" r:id="rId30"/>
    <p:sldId id="340" r:id="rId31"/>
    <p:sldId id="341" r:id="rId32"/>
    <p:sldId id="342" r:id="rId33"/>
    <p:sldId id="343" r:id="rId34"/>
    <p:sldId id="344" r:id="rId35"/>
    <p:sldId id="345" r:id="rId36"/>
    <p:sldId id="346" r:id="rId37"/>
    <p:sldId id="347" r:id="rId38"/>
    <p:sldId id="319" r:id="rId39"/>
    <p:sldId id="348" r:id="rId40"/>
    <p:sldId id="350" r:id="rId41"/>
    <p:sldId id="352" r:id="rId42"/>
    <p:sldId id="354" r:id="rId43"/>
    <p:sldId id="353" r:id="rId44"/>
    <p:sldId id="355" r:id="rId45"/>
    <p:sldId id="356" r:id="rId46"/>
    <p:sldId id="357" r:id="rId47"/>
    <p:sldId id="359" r:id="rId48"/>
    <p:sldId id="358" r:id="rId49"/>
    <p:sldId id="360" r:id="rId50"/>
    <p:sldId id="361" r:id="rId51"/>
    <p:sldId id="362" r:id="rId52"/>
    <p:sldId id="363" r:id="rId53"/>
    <p:sldId id="376" r:id="rId54"/>
    <p:sldId id="375" r:id="rId55"/>
    <p:sldId id="379" r:id="rId56"/>
    <p:sldId id="364" r:id="rId57"/>
    <p:sldId id="365" r:id="rId58"/>
    <p:sldId id="366" r:id="rId59"/>
    <p:sldId id="367" r:id="rId60"/>
    <p:sldId id="368" r:id="rId61"/>
    <p:sldId id="377" r:id="rId62"/>
    <p:sldId id="369" r:id="rId63"/>
    <p:sldId id="394" r:id="rId64"/>
    <p:sldId id="370" r:id="rId65"/>
    <p:sldId id="372" r:id="rId66"/>
    <p:sldId id="380" r:id="rId67"/>
    <p:sldId id="381" r:id="rId68"/>
    <p:sldId id="382" r:id="rId69"/>
    <p:sldId id="384" r:id="rId70"/>
    <p:sldId id="385" r:id="rId71"/>
    <p:sldId id="386" r:id="rId72"/>
    <p:sldId id="387" r:id="rId73"/>
    <p:sldId id="373" r:id="rId74"/>
    <p:sldId id="388" r:id="rId75"/>
    <p:sldId id="389" r:id="rId76"/>
    <p:sldId id="390" r:id="rId77"/>
    <p:sldId id="391" r:id="rId78"/>
    <p:sldId id="392" r:id="rId79"/>
    <p:sldId id="393" r:id="rId8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85839"/>
  </p:normalViewPr>
  <p:slideViewPr>
    <p:cSldViewPr snapToGrid="0">
      <p:cViewPr varScale="1">
        <p:scale>
          <a:sx n="146" d="100"/>
          <a:sy n="146" d="100"/>
        </p:scale>
        <p:origin x="30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presProps" Target="presProps.xml"/></Relationships>
</file>

<file path=ppt/media/image1.jpeg>
</file>

<file path=ppt/media/image10.svg>
</file>

<file path=ppt/media/image11.png>
</file>

<file path=ppt/media/image12.png>
</file>

<file path=ppt/media/image13.jpg>
</file>

<file path=ppt/media/image14.png>
</file>

<file path=ppt/media/image15.png>
</file>

<file path=ppt/media/image16.jpe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g>
</file>

<file path=ppt/media/image56.png>
</file>

<file path=ppt/media/image57.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14/3/24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59FDD-2021-485F-0F85-1EBEE9655A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22F42D-08CF-DC83-262A-1937F12DCB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4E064F-0E25-7AFA-CABE-C11C8A4F19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A menudo podemos retroceder a partir de esta especificación para derivar diseños de agentes que de manera demostrable lo logren, algo que es en gran medida imposible si el objetivo es imitar el comportamiento o los procesos de pensamiento humanos.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Por estas razones, el enfoque de agente racional de la IA ha prevalecido a lo largo de la mayor parte de la historia del campo. En las primeras décadas, los agentes racionales se construyeron sobre bases lógicas y formaron planes definidos para lograr objetivos específicos. Posteriormente, los métodos basados en la teoría de la probabilidad y el aprendizaje automático permitieron la creación de agentes que podían tomar decisiones en condiciones de incertidumbre para lograr el mejor resultado esperado.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Necesitamos hacer un refinamiento importante al modelo estándar para tener en cuenta el hecho de que la racionalidad perfecta (tomar siempre exactamente la acción óptima) no es factible en entornos complejos. Las demandas computacionales son demasiado altas.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CDA7EFEE-14D6-9D6C-F87D-CB049D1EC052}"/>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4664547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430570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16800789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Revisando</a:t>
            </a:r>
            <a:r>
              <a:rPr lang="en-US" sz="1800" dirty="0">
                <a:effectLst/>
                <a:latin typeface="Times"/>
              </a:rPr>
              <a:t> la </a:t>
            </a:r>
            <a:r>
              <a:rPr lang="en-US" sz="1800" dirty="0" err="1">
                <a:effectLst/>
                <a:latin typeface="Times"/>
              </a:rPr>
              <a:t>tabla</a:t>
            </a:r>
            <a:r>
              <a:rPr lang="en-US" sz="1800" dirty="0">
                <a:effectLst/>
                <a:latin typeface="Times"/>
              </a:rPr>
              <a:t> o </a:t>
            </a:r>
            <a:r>
              <a:rPr lang="en-US" sz="1800" dirty="0" err="1">
                <a:effectLst/>
                <a:latin typeface="Times"/>
              </a:rPr>
              <a:t>el</a:t>
            </a:r>
            <a:r>
              <a:rPr lang="en-US" sz="1800" dirty="0">
                <a:effectLst/>
                <a:latin typeface="Times"/>
              </a:rPr>
              <a:t> </a:t>
            </a:r>
            <a:r>
              <a:rPr lang="en-US" sz="1800" dirty="0" err="1">
                <a:effectLst/>
                <a:latin typeface="Times"/>
              </a:rPr>
              <a:t>programa</a:t>
            </a:r>
            <a:r>
              <a:rPr lang="en-US" sz="1800" dirty="0">
                <a:effectLst/>
                <a:latin typeface="Times"/>
              </a:rPr>
              <a:t>, se </a:t>
            </a:r>
            <a:r>
              <a:rPr lang="en-US" sz="1800" dirty="0" err="1">
                <a:effectLst/>
                <a:latin typeface="Times"/>
              </a:rPr>
              <a:t>aprecia</a:t>
            </a:r>
            <a:r>
              <a:rPr lang="en-US" sz="1800" dirty="0">
                <a:effectLst/>
                <a:latin typeface="Times"/>
              </a:rPr>
              <a:t> que se </a:t>
            </a:r>
            <a:r>
              <a:rPr lang="en-US" sz="1800" dirty="0" err="1">
                <a:effectLst/>
                <a:latin typeface="Times"/>
              </a:rPr>
              <a:t>pueden</a:t>
            </a:r>
            <a:r>
              <a:rPr lang="en-US" sz="1800" dirty="0">
                <a:effectLst/>
                <a:latin typeface="Times"/>
              </a:rPr>
              <a:t> </a:t>
            </a:r>
            <a:r>
              <a:rPr lang="en-US" sz="1800" dirty="0" err="1">
                <a:effectLst/>
                <a:latin typeface="Times"/>
              </a:rPr>
              <a:t>definir</a:t>
            </a:r>
            <a:r>
              <a:rPr lang="en-US" sz="1800" dirty="0">
                <a:effectLst/>
                <a:latin typeface="Times"/>
              </a:rPr>
              <a:t> </a:t>
            </a:r>
            <a:r>
              <a:rPr lang="en-US" sz="1800" dirty="0" err="1">
                <a:effectLst/>
                <a:latin typeface="Times"/>
              </a:rPr>
              <a:t>varios</a:t>
            </a:r>
            <a:r>
              <a:rPr lang="en-US" sz="1800" dirty="0">
                <a:effectLst/>
                <a:latin typeface="Times"/>
              </a:rPr>
              <a:t> </a:t>
            </a:r>
            <a:r>
              <a:rPr lang="en-US" sz="1800" dirty="0" err="1">
                <a:effectLst/>
                <a:latin typeface="Times"/>
              </a:rPr>
              <a:t>agentes</a:t>
            </a:r>
            <a:r>
              <a:rPr lang="en-US" sz="1800" dirty="0">
                <a:effectLst/>
                <a:latin typeface="Times"/>
              </a:rPr>
              <a:t> para </a:t>
            </a:r>
            <a:r>
              <a:rPr lang="en-US" sz="1800" dirty="0" err="1">
                <a:effectLst/>
                <a:latin typeface="Times"/>
              </a:rPr>
              <a:t>el</a:t>
            </a:r>
            <a:r>
              <a:rPr lang="en-US" sz="1800" dirty="0">
                <a:effectLst/>
                <a:latin typeface="Times"/>
              </a:rPr>
              <a:t> </a:t>
            </a:r>
            <a:r>
              <a:rPr lang="en-US" sz="1800" dirty="0" err="1">
                <a:effectLst/>
                <a:latin typeface="Times"/>
              </a:rPr>
              <a:t>mundo</a:t>
            </a:r>
            <a:r>
              <a:rPr lang="en-US" sz="1800" dirty="0">
                <a:effectLst/>
                <a:latin typeface="Times"/>
              </a:rPr>
              <a:t> de la </a:t>
            </a:r>
            <a:r>
              <a:rPr lang="en-US" sz="1800" dirty="0" err="1">
                <a:effectLst/>
                <a:latin typeface="Times"/>
              </a:rPr>
              <a:t>aspiradora</a:t>
            </a:r>
            <a:r>
              <a:rPr lang="en-US" sz="1800" dirty="0">
                <a:effectLst/>
                <a:latin typeface="Times"/>
              </a:rPr>
              <a:t> </a:t>
            </a:r>
            <a:r>
              <a:rPr lang="en-US" sz="1800" dirty="0" err="1">
                <a:effectLst/>
                <a:latin typeface="Times"/>
              </a:rPr>
              <a:t>simplemente</a:t>
            </a:r>
            <a:r>
              <a:rPr lang="en-US" sz="1800" dirty="0">
                <a:effectLst/>
                <a:latin typeface="Times"/>
              </a:rPr>
              <a:t> </a:t>
            </a:r>
            <a:r>
              <a:rPr lang="en-US" sz="1800" dirty="0" err="1">
                <a:effectLst/>
                <a:latin typeface="Times"/>
              </a:rPr>
              <a:t>rellenando</a:t>
            </a:r>
            <a:r>
              <a:rPr lang="en-US" sz="1800" dirty="0">
                <a:effectLst/>
                <a:latin typeface="Times"/>
              </a:rPr>
              <a:t> la </a:t>
            </a:r>
            <a:r>
              <a:rPr lang="en-US" sz="1800" dirty="0" err="1">
                <a:effectLst/>
                <a:latin typeface="Times"/>
              </a:rPr>
              <a:t>columna</a:t>
            </a:r>
            <a:r>
              <a:rPr lang="en-US" sz="1800" dirty="0">
                <a:effectLst/>
                <a:latin typeface="Times"/>
              </a:rPr>
              <a:t> de la </a:t>
            </a:r>
            <a:r>
              <a:rPr lang="en-US" sz="1800" dirty="0" err="1">
                <a:effectLst/>
                <a:latin typeface="Times"/>
              </a:rPr>
              <a:t>derecha</a:t>
            </a:r>
            <a:r>
              <a:rPr lang="en-US" sz="1800" dirty="0">
                <a:effectLst/>
                <a:latin typeface="Times"/>
              </a:rPr>
              <a:t> de </a:t>
            </a:r>
            <a:r>
              <a:rPr lang="en-US" sz="1800" dirty="0" err="1">
                <a:effectLst/>
                <a:latin typeface="Times"/>
              </a:rPr>
              <a:t>formas</a:t>
            </a:r>
            <a:r>
              <a:rPr lang="en-US" sz="1800" dirty="0">
                <a:effectLst/>
                <a:latin typeface="Times"/>
              </a:rPr>
              <a:t> </a:t>
            </a:r>
            <a:r>
              <a:rPr lang="en-US" sz="1800" dirty="0" err="1">
                <a:effectLst/>
                <a:latin typeface="Times"/>
              </a:rPr>
              <a:t>distintas</a:t>
            </a:r>
            <a:r>
              <a:rPr lang="en-US" sz="1800" dirty="0">
                <a:effectLst/>
                <a:latin typeface="Times"/>
              </a:rPr>
              <a:t>. La </a:t>
            </a:r>
            <a:r>
              <a:rPr lang="en-US" sz="1800" dirty="0" err="1">
                <a:effectLst/>
                <a:latin typeface="Times"/>
              </a:rPr>
              <a:t>pregunta</a:t>
            </a:r>
            <a:r>
              <a:rPr lang="en-US" sz="1800" dirty="0">
                <a:effectLst/>
                <a:latin typeface="Times"/>
              </a:rPr>
              <a:t> </a:t>
            </a:r>
            <a:r>
              <a:rPr lang="en-US" sz="1800" dirty="0" err="1">
                <a:effectLst/>
                <a:latin typeface="Times"/>
              </a:rPr>
              <a:t>obvia</a:t>
            </a:r>
            <a:r>
              <a:rPr lang="en-US" sz="1800" dirty="0">
                <a:effectLst/>
                <a:latin typeface="Times"/>
              </a:rPr>
              <a:t>, </a:t>
            </a:r>
            <a:r>
              <a:rPr lang="en-US" sz="1800" dirty="0" err="1">
                <a:effectLst/>
                <a:latin typeface="Times"/>
              </a:rPr>
              <a:t>entonces</a:t>
            </a:r>
            <a:r>
              <a:rPr lang="en-US" sz="1800" dirty="0">
                <a:effectLst/>
                <a:latin typeface="Times"/>
              </a:rPr>
              <a:t> es: ¿</a:t>
            </a:r>
            <a:r>
              <a:rPr lang="en-US" sz="1800" i="1" dirty="0" err="1">
                <a:effectLst/>
                <a:latin typeface="Times"/>
              </a:rPr>
              <a:t>cuál</a:t>
            </a:r>
            <a:r>
              <a:rPr lang="en-US" sz="1800" i="1" dirty="0">
                <a:effectLst/>
                <a:latin typeface="Times"/>
              </a:rPr>
              <a:t> es la </a:t>
            </a:r>
            <a:r>
              <a:rPr lang="en-US" sz="1800" i="1" dirty="0" err="1">
                <a:effectLst/>
                <a:latin typeface="Times"/>
              </a:rPr>
              <a:t>mejor</a:t>
            </a:r>
            <a:r>
              <a:rPr lang="en-US" sz="1800" i="1" dirty="0">
                <a:effectLst/>
                <a:latin typeface="Times"/>
              </a:rPr>
              <a:t> forma de </a:t>
            </a:r>
            <a:r>
              <a:rPr lang="en-US" sz="1800" i="1" dirty="0" err="1">
                <a:effectLst/>
                <a:latin typeface="Times"/>
              </a:rPr>
              <a:t>rellenar</a:t>
            </a:r>
            <a:r>
              <a:rPr lang="en-US" sz="1800" i="1" dirty="0">
                <a:effectLst/>
                <a:latin typeface="Times"/>
              </a:rPr>
              <a:t> </a:t>
            </a:r>
            <a:r>
              <a:rPr lang="en-US" sz="1800" i="1" dirty="0" err="1">
                <a:effectLst/>
                <a:latin typeface="Times"/>
              </a:rPr>
              <a:t>una</a:t>
            </a:r>
            <a:r>
              <a:rPr lang="en-US" sz="1800" i="1" dirty="0">
                <a:effectLst/>
                <a:latin typeface="Times"/>
              </a:rPr>
              <a:t> </a:t>
            </a:r>
            <a:r>
              <a:rPr lang="en-US" sz="1800" i="1" dirty="0" err="1">
                <a:effectLst/>
                <a:latin typeface="Times"/>
              </a:rPr>
              <a:t>tabla</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otras</a:t>
            </a:r>
            <a:r>
              <a:rPr lang="en-US" sz="1800" dirty="0">
                <a:effectLst/>
                <a:latin typeface="Times"/>
              </a:rPr>
              <a:t> palabras, ¿qué </a:t>
            </a:r>
            <a:r>
              <a:rPr lang="en-US" sz="1800" dirty="0" err="1">
                <a:effectLst/>
                <a:latin typeface="Times"/>
              </a:rPr>
              <a:t>hace</a:t>
            </a:r>
            <a:r>
              <a:rPr lang="en-US" sz="1800" dirty="0">
                <a:effectLst/>
                <a:latin typeface="Times"/>
              </a:rPr>
              <a:t> que un </a:t>
            </a:r>
            <a:r>
              <a:rPr lang="en-US" sz="1800" dirty="0" err="1">
                <a:effectLst/>
                <a:latin typeface="Times"/>
              </a:rPr>
              <a:t>agente</a:t>
            </a:r>
            <a:r>
              <a:rPr lang="en-US" sz="1800" dirty="0">
                <a:effectLst/>
                <a:latin typeface="Times"/>
              </a:rPr>
              <a:t> sea bueno o </a:t>
            </a:r>
            <a:r>
              <a:rPr lang="en-US" sz="1800" dirty="0" err="1">
                <a:effectLst/>
                <a:latin typeface="Times"/>
              </a:rPr>
              <a:t>malo</a:t>
            </a:r>
            <a:r>
              <a:rPr lang="en-US" sz="1800" dirty="0">
                <a:effectLst/>
                <a:latin typeface="Times"/>
              </a:rPr>
              <a:t>, </a:t>
            </a:r>
            <a:r>
              <a:rPr lang="en-US" sz="1800" dirty="0" err="1">
                <a:effectLst/>
                <a:latin typeface="Times"/>
              </a:rPr>
              <a:t>inteligente</a:t>
            </a:r>
            <a:r>
              <a:rPr lang="en-US" sz="1800" dirty="0">
                <a:effectLst/>
                <a:latin typeface="Times"/>
              </a:rPr>
              <a:t> o </a:t>
            </a:r>
            <a:r>
              <a:rPr lang="en-US" sz="1800" dirty="0" err="1">
                <a:effectLst/>
                <a:latin typeface="Times"/>
              </a:rPr>
              <a:t>estúpido</a:t>
            </a:r>
            <a:r>
              <a:rPr lang="en-US" sz="1800" dirty="0">
                <a:effectLst/>
                <a:latin typeface="Time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Es </a:t>
            </a:r>
            <a:r>
              <a:rPr lang="en-US" sz="1800" dirty="0" err="1">
                <a:effectLst/>
                <a:latin typeface="Times"/>
              </a:rPr>
              <a:t>necesario</a:t>
            </a:r>
            <a:r>
              <a:rPr lang="en-US" sz="1800" dirty="0">
                <a:effectLst/>
                <a:latin typeface="Times"/>
              </a:rPr>
              <a:t> </a:t>
            </a:r>
            <a:r>
              <a:rPr lang="en-US" sz="1800" dirty="0" err="1">
                <a:effectLst/>
                <a:latin typeface="Times"/>
              </a:rPr>
              <a:t>remarcar</a:t>
            </a:r>
            <a:r>
              <a:rPr lang="en-US" sz="1800" dirty="0">
                <a:effectLst/>
                <a:latin typeface="Times"/>
              </a:rPr>
              <a:t> que la </a:t>
            </a:r>
            <a:r>
              <a:rPr lang="en-US" sz="1800" dirty="0" err="1">
                <a:effectLst/>
                <a:latin typeface="Times"/>
              </a:rPr>
              <a:t>noción</a:t>
            </a:r>
            <a:r>
              <a:rPr lang="en-US" sz="1800" dirty="0">
                <a:effectLst/>
                <a:latin typeface="Times"/>
              </a:rPr>
              <a:t> de </a:t>
            </a:r>
            <a:r>
              <a:rPr lang="en-US" sz="1800" dirty="0" err="1">
                <a:effectLst/>
                <a:latin typeface="Times"/>
              </a:rPr>
              <a:t>agente</a:t>
            </a:r>
            <a:r>
              <a:rPr lang="en-US" sz="1800" dirty="0">
                <a:effectLst/>
                <a:latin typeface="Times"/>
              </a:rPr>
              <a:t> es </a:t>
            </a:r>
            <a:r>
              <a:rPr lang="en-US" sz="1800" dirty="0" err="1">
                <a:effectLst/>
                <a:latin typeface="Times"/>
              </a:rPr>
              <a:t>supuestamente</a:t>
            </a:r>
            <a:r>
              <a:rPr lang="en-US" sz="1800" dirty="0">
                <a:effectLst/>
                <a:latin typeface="Times"/>
              </a:rPr>
              <a:t> </a:t>
            </a:r>
            <a:r>
              <a:rPr lang="en-US" sz="1800" dirty="0" err="1">
                <a:effectLst/>
                <a:latin typeface="Times"/>
              </a:rPr>
              <a:t>una</a:t>
            </a:r>
            <a:r>
              <a:rPr lang="en-US" sz="1800" dirty="0">
                <a:effectLst/>
                <a:latin typeface="Times"/>
              </a:rPr>
              <a:t> </a:t>
            </a:r>
            <a:r>
              <a:rPr lang="en-US" sz="1800" dirty="0" err="1">
                <a:effectLst/>
                <a:latin typeface="Times"/>
              </a:rPr>
              <a:t>herramienta</a:t>
            </a:r>
            <a:r>
              <a:rPr lang="en-US" sz="1800" dirty="0">
                <a:effectLst/>
                <a:latin typeface="Times"/>
              </a:rPr>
              <a:t> para </a:t>
            </a:r>
            <a:r>
              <a:rPr lang="en-US" sz="1800" dirty="0" err="1">
                <a:effectLst/>
                <a:latin typeface="Times"/>
              </a:rPr>
              <a:t>el</a:t>
            </a:r>
            <a:r>
              <a:rPr lang="en-US" sz="1800" dirty="0">
                <a:effectLst/>
                <a:latin typeface="Times"/>
              </a:rPr>
              <a:t> </a:t>
            </a:r>
            <a:r>
              <a:rPr lang="en-US" sz="1800" dirty="0" err="1">
                <a:effectLst/>
                <a:latin typeface="Times"/>
              </a:rPr>
              <a:t>análisis</a:t>
            </a:r>
            <a:r>
              <a:rPr lang="en-US" sz="1800" dirty="0">
                <a:effectLst/>
                <a:latin typeface="Times"/>
              </a:rPr>
              <a:t> de </a:t>
            </a:r>
            <a:r>
              <a:rPr lang="en-US" sz="1800" dirty="0" err="1">
                <a:effectLst/>
                <a:latin typeface="Times"/>
              </a:rPr>
              <a:t>sistemas</a:t>
            </a:r>
            <a:r>
              <a:rPr lang="en-US" sz="1800" dirty="0">
                <a:effectLst/>
                <a:latin typeface="Times"/>
              </a:rPr>
              <a:t>, y no </a:t>
            </a:r>
            <a:r>
              <a:rPr lang="en-US" sz="1800" dirty="0" err="1">
                <a:effectLst/>
                <a:latin typeface="Times"/>
              </a:rPr>
              <a:t>una</a:t>
            </a:r>
            <a:r>
              <a:rPr lang="en-US" sz="1800" dirty="0">
                <a:effectLst/>
                <a:latin typeface="Times"/>
              </a:rPr>
              <a:t> </a:t>
            </a:r>
            <a:r>
              <a:rPr lang="en-US" sz="1800" dirty="0" err="1">
                <a:effectLst/>
                <a:latin typeface="Times"/>
              </a:rPr>
              <a:t>caracterización</a:t>
            </a:r>
            <a:r>
              <a:rPr lang="en-US" sz="1800" dirty="0">
                <a:effectLst/>
                <a:latin typeface="Times"/>
              </a:rPr>
              <a:t> </a:t>
            </a:r>
            <a:r>
              <a:rPr lang="en-US" sz="1800" dirty="0" err="1">
                <a:effectLst/>
                <a:latin typeface="Times"/>
              </a:rPr>
              <a:t>absoluta</a:t>
            </a:r>
            <a:r>
              <a:rPr lang="en-US" sz="1800" dirty="0">
                <a:effectLst/>
                <a:latin typeface="Times"/>
              </a:rPr>
              <a:t> que </a:t>
            </a:r>
            <a:r>
              <a:rPr lang="en-US" sz="1800" dirty="0" err="1">
                <a:effectLst/>
                <a:latin typeface="Times"/>
              </a:rPr>
              <a:t>divida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mundo</a:t>
            </a:r>
            <a:r>
              <a:rPr lang="en-US" sz="1800" dirty="0">
                <a:effectLst/>
                <a:latin typeface="Times"/>
              </a:rPr>
              <a:t> entre </a:t>
            </a:r>
            <a:r>
              <a:rPr lang="en-US" sz="1800" dirty="0" err="1">
                <a:effectLst/>
                <a:latin typeface="Times"/>
              </a:rPr>
              <a:t>agentes</a:t>
            </a:r>
            <a:r>
              <a:rPr lang="en-US" sz="1800" dirty="0">
                <a:effectLst/>
                <a:latin typeface="Times"/>
              </a:rPr>
              <a:t> y no </a:t>
            </a:r>
            <a:r>
              <a:rPr lang="en-US" sz="1800" dirty="0" err="1">
                <a:effectLst/>
                <a:latin typeface="Times"/>
              </a:rPr>
              <a:t>agentes</a:t>
            </a:r>
            <a:r>
              <a:rPr lang="en-US" sz="1800" dirty="0">
                <a:effectLst/>
                <a:latin typeface="Times"/>
              </a:rPr>
              <a:t>. Se </a:t>
            </a:r>
            <a:r>
              <a:rPr lang="en-US" sz="1800" dirty="0" err="1">
                <a:effectLst/>
                <a:latin typeface="Times"/>
              </a:rPr>
              <a:t>puede</a:t>
            </a:r>
            <a:r>
              <a:rPr lang="en-US" sz="1800" dirty="0">
                <a:effectLst/>
                <a:latin typeface="Times"/>
              </a:rPr>
              <a:t> </a:t>
            </a:r>
            <a:r>
              <a:rPr lang="en-US" sz="1800" dirty="0" err="1">
                <a:effectLst/>
                <a:latin typeface="Times"/>
              </a:rPr>
              <a:t>ver</a:t>
            </a:r>
            <a:r>
              <a:rPr lang="en-US" sz="1800" dirty="0">
                <a:effectLst/>
                <a:latin typeface="Times"/>
              </a:rPr>
              <a:t> </a:t>
            </a:r>
            <a:r>
              <a:rPr lang="en-US" sz="1800" dirty="0" err="1">
                <a:effectLst/>
                <a:latin typeface="Times"/>
              </a:rPr>
              <a:t>una</a:t>
            </a:r>
            <a:r>
              <a:rPr lang="en-US" sz="1800" dirty="0">
                <a:effectLst/>
                <a:latin typeface="Times"/>
              </a:rPr>
              <a:t> </a:t>
            </a:r>
            <a:r>
              <a:rPr lang="en-US" sz="1800" dirty="0" err="1">
                <a:effectLst/>
                <a:latin typeface="Times"/>
              </a:rPr>
              <a:t>calculadora</a:t>
            </a:r>
            <a:r>
              <a:rPr lang="en-US" sz="1800" dirty="0">
                <a:effectLst/>
                <a:latin typeface="Times"/>
              </a:rPr>
              <a:t> de mano </a:t>
            </a:r>
            <a:r>
              <a:rPr lang="en-US" sz="1800" dirty="0" err="1">
                <a:effectLst/>
                <a:latin typeface="Times"/>
              </a:rPr>
              <a:t>como</a:t>
            </a:r>
            <a:r>
              <a:rPr lang="en-US" sz="1800" dirty="0">
                <a:effectLst/>
                <a:latin typeface="Times"/>
              </a:rPr>
              <a:t> un </a:t>
            </a:r>
            <a:r>
              <a:rPr lang="en-US" sz="1800" dirty="0" err="1">
                <a:effectLst/>
                <a:latin typeface="Times"/>
              </a:rPr>
              <a:t>agente</a:t>
            </a:r>
            <a:r>
              <a:rPr lang="en-US" sz="1800" dirty="0">
                <a:effectLst/>
                <a:latin typeface="Times"/>
              </a:rPr>
              <a:t> que </a:t>
            </a:r>
            <a:r>
              <a:rPr lang="en-US" sz="1800" dirty="0" err="1">
                <a:effectLst/>
                <a:latin typeface="Times"/>
              </a:rPr>
              <a:t>elige</a:t>
            </a:r>
            <a:r>
              <a:rPr lang="en-US" sz="1800" dirty="0">
                <a:effectLst/>
                <a:latin typeface="Times"/>
              </a:rPr>
              <a:t> la </a:t>
            </a:r>
            <a:r>
              <a:rPr lang="en-US" sz="1800" dirty="0" err="1">
                <a:effectLst/>
                <a:latin typeface="Times"/>
              </a:rPr>
              <a:t>acción</a:t>
            </a:r>
            <a:r>
              <a:rPr lang="en-US" sz="1800" dirty="0">
                <a:effectLst/>
                <a:latin typeface="Times"/>
              </a:rPr>
              <a:t> de </a:t>
            </a:r>
            <a:r>
              <a:rPr lang="en-US" sz="1800" dirty="0" err="1">
                <a:effectLst/>
                <a:latin typeface="Times"/>
              </a:rPr>
              <a:t>mostrar</a:t>
            </a:r>
            <a:r>
              <a:rPr lang="en-US" sz="1800" dirty="0">
                <a:effectLst/>
                <a:latin typeface="Times"/>
              </a:rPr>
              <a:t> &lt;&lt;4&gt;&gt; </a:t>
            </a:r>
            <a:r>
              <a:rPr lang="en-US" sz="1800" dirty="0" err="1">
                <a:effectLst/>
                <a:latin typeface="Times"/>
              </a:rPr>
              <a:t>en</a:t>
            </a:r>
            <a:r>
              <a:rPr lang="en-US" sz="1800" dirty="0">
                <a:effectLst/>
                <a:latin typeface="Times"/>
              </a:rPr>
              <a:t> la </a:t>
            </a:r>
            <a:r>
              <a:rPr lang="en-US" sz="1800" dirty="0" err="1">
                <a:effectLst/>
                <a:latin typeface="Times"/>
              </a:rPr>
              <a:t>pantalla</a:t>
            </a:r>
            <a:r>
              <a:rPr lang="en-US" sz="1800" dirty="0">
                <a:effectLst/>
                <a:latin typeface="Times"/>
              </a:rPr>
              <a:t>, dada la </a:t>
            </a:r>
            <a:r>
              <a:rPr lang="en-US" sz="1800" dirty="0" err="1">
                <a:effectLst/>
                <a:latin typeface="Times"/>
              </a:rPr>
              <a:t>secuencia</a:t>
            </a:r>
            <a:r>
              <a:rPr lang="en-US" sz="1800" dirty="0">
                <a:effectLst/>
                <a:latin typeface="Times"/>
              </a:rPr>
              <a:t> de </a:t>
            </a:r>
            <a:r>
              <a:rPr lang="en-US" sz="1800" dirty="0" err="1">
                <a:effectLst/>
                <a:latin typeface="Times"/>
              </a:rPr>
              <a:t>percepciones</a:t>
            </a:r>
            <a:r>
              <a:rPr lang="en-US" sz="1800" dirty="0">
                <a:effectLst/>
                <a:latin typeface="Times"/>
              </a:rPr>
              <a:t> &lt;&lt;2 + 2&gt;&gt;. Pero </a:t>
            </a:r>
            <a:r>
              <a:rPr lang="en-US" sz="1800" dirty="0" err="1">
                <a:effectLst/>
                <a:latin typeface="Times"/>
              </a:rPr>
              <a:t>este</a:t>
            </a:r>
            <a:r>
              <a:rPr lang="en-US" sz="1800" dirty="0">
                <a:effectLst/>
                <a:latin typeface="Times"/>
              </a:rPr>
              <a:t> </a:t>
            </a:r>
            <a:r>
              <a:rPr lang="en-US" sz="1800" dirty="0" err="1">
                <a:effectLst/>
                <a:latin typeface="Times"/>
              </a:rPr>
              <a:t>análisis</a:t>
            </a:r>
            <a:r>
              <a:rPr lang="en-US" sz="1800" dirty="0">
                <a:effectLst/>
                <a:latin typeface="Times"/>
              </a:rPr>
              <a:t> </a:t>
            </a:r>
            <a:r>
              <a:rPr lang="en-US" sz="1800" dirty="0" err="1">
                <a:effectLst/>
                <a:latin typeface="Times"/>
              </a:rPr>
              <a:t>difícilmente</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mejorar</a:t>
            </a:r>
            <a:r>
              <a:rPr lang="en-US" sz="1800" dirty="0">
                <a:effectLst/>
                <a:latin typeface="Times"/>
              </a:rPr>
              <a:t> </a:t>
            </a:r>
            <a:r>
              <a:rPr lang="en-US" sz="1800" dirty="0" err="1">
                <a:effectLst/>
                <a:latin typeface="Times"/>
              </a:rPr>
              <a:t>nuestro</a:t>
            </a:r>
            <a:r>
              <a:rPr lang="en-US" sz="1800" dirty="0">
                <a:effectLst/>
                <a:latin typeface="Times"/>
              </a:rPr>
              <a:t> </a:t>
            </a:r>
            <a:r>
              <a:rPr lang="en-US" sz="1800" dirty="0" err="1">
                <a:effectLst/>
                <a:latin typeface="Times"/>
              </a:rPr>
              <a:t>conocimiento</a:t>
            </a:r>
            <a:r>
              <a:rPr lang="en-US" sz="1800" dirty="0">
                <a:effectLst/>
                <a:latin typeface="Times"/>
              </a:rPr>
              <a:t> </a:t>
            </a:r>
            <a:r>
              <a:rPr lang="en-US" sz="1800" dirty="0" err="1">
                <a:effectLst/>
                <a:latin typeface="Times"/>
              </a:rPr>
              <a:t>acerca</a:t>
            </a:r>
            <a:r>
              <a:rPr lang="en-US" sz="1800" dirty="0">
                <a:effectLst/>
                <a:latin typeface="Times"/>
              </a:rPr>
              <a:t> de las </a:t>
            </a:r>
            <a:r>
              <a:rPr lang="en-US" sz="1800" dirty="0" err="1">
                <a:effectLst/>
                <a:latin typeface="Times"/>
              </a:rPr>
              <a:t>calculadoras</a:t>
            </a:r>
            <a:r>
              <a:rPr lang="en-US" sz="1800" dirty="0">
                <a:effectLst/>
                <a:latin typeface="Times"/>
              </a:rPr>
              <a:t>.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2601281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indent="0">
              <a:buNone/>
            </a:pPr>
            <a:r>
              <a:rPr lang="es-ES" sz="8800" b="1" dirty="0">
                <a:solidFill>
                  <a:schemeClr val="accent1"/>
                </a:solidFill>
              </a:rPr>
              <a:t>Empezar con esto antes de ver lo que esta en la diapo:</a:t>
            </a:r>
          </a:p>
          <a:p>
            <a:pPr marL="0" indent="0">
              <a:buNone/>
            </a:pPr>
            <a:r>
              <a:rPr lang="es-ES" sz="8800" b="1" dirty="0">
                <a:solidFill>
                  <a:schemeClr val="accent1"/>
                </a:solidFill>
              </a:rPr>
              <a:t>Un agente racional </a:t>
            </a:r>
            <a:r>
              <a:rPr lang="es-ES" sz="8800" dirty="0"/>
              <a:t>es aquel que hace lo correcto. Es decir, cada elemento de la tabla que define la función del agente se tendría que rellenar correctamente.</a:t>
            </a:r>
          </a:p>
          <a:p>
            <a:pPr marL="0" indent="0">
              <a:buNone/>
            </a:pPr>
            <a:r>
              <a:rPr lang="es-ES" sz="8800" dirty="0"/>
              <a:t>Hacer lo correcto es mejor que hacer algo incorrecto, pero </a:t>
            </a:r>
            <a:r>
              <a:rPr lang="es-ES" sz="8800" b="1" i="1" dirty="0"/>
              <a:t>¿qué significa hacer lo correcto? </a:t>
            </a:r>
          </a:p>
          <a:p>
            <a:pPr marL="0" indent="0">
              <a:buNone/>
            </a:pPr>
            <a:r>
              <a:rPr lang="es-ES" sz="8800" dirty="0"/>
              <a:t>Como primera aproximación, se puede decir que lo correcto es aquello que permite al agente obtener un resultado mejor.</a:t>
            </a:r>
          </a:p>
          <a:p>
            <a:pPr marL="0" indent="0">
              <a:buNone/>
            </a:pPr>
            <a:r>
              <a:rPr lang="es-ES" sz="8800" dirty="0"/>
              <a:t>Por tanto, necesitamos determinar una </a:t>
            </a:r>
            <a:r>
              <a:rPr lang="es-ES" sz="8800" b="1" dirty="0">
                <a:solidFill>
                  <a:schemeClr val="accent4"/>
                </a:solidFill>
              </a:rPr>
              <a:t>forma de medir el éxito</a:t>
            </a:r>
            <a:r>
              <a:rPr lang="es-ES" sz="8800" dirty="0"/>
              <a:t>.</a:t>
            </a:r>
            <a:endParaRPr lang="es-ES" sz="8800" b="1" dirty="0">
              <a:solidFill>
                <a:schemeClr val="accent4"/>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The</a:t>
            </a:r>
            <a:r>
              <a:rPr lang="es-ES" sz="6000" dirty="0"/>
              <a:t> </a:t>
            </a:r>
            <a:r>
              <a:rPr lang="es-ES" sz="6000" dirty="0" err="1"/>
              <a:t>monkey</a:t>
            </a:r>
            <a:r>
              <a:rPr lang="es-ES" sz="6000" dirty="0"/>
              <a:t> </a:t>
            </a:r>
            <a:r>
              <a:rPr lang="es-ES" sz="6000" dirty="0" err="1"/>
              <a:t>paw</a:t>
            </a:r>
            <a:r>
              <a:rPr lang="es-ES" sz="6000" dirty="0"/>
              <a:t> - </a:t>
            </a:r>
            <a:r>
              <a:rPr lang="en-US" sz="8000" dirty="0"/>
              <a:t>W. W. Jacobs</a:t>
            </a:r>
            <a:r>
              <a:rPr lang="es-ES" sz="6000" dirty="0"/>
              <a:t>, dado que hay que ser preciso con la medida de rendimiento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33707272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n-US" sz="1800" dirty="0">
                <a:effectLst/>
                <a:latin typeface="Times"/>
              </a:rPr>
              <a:t>¿Qué es </a:t>
            </a:r>
            <a:r>
              <a:rPr lang="en-US" sz="1800" dirty="0" err="1">
                <a:effectLst/>
                <a:latin typeface="Times"/>
              </a:rPr>
              <a:t>mejor</a:t>
            </a:r>
            <a:r>
              <a:rPr lang="en-US" sz="1800" dirty="0">
                <a:effectLst/>
                <a:latin typeface="Times"/>
              </a:rPr>
              <a:t>, </a:t>
            </a:r>
            <a:r>
              <a:rPr lang="en-US" sz="1800" dirty="0" err="1">
                <a:effectLst/>
                <a:latin typeface="Times"/>
              </a:rPr>
              <a:t>una</a:t>
            </a:r>
            <a:r>
              <a:rPr lang="en-US" sz="1800" dirty="0">
                <a:effectLst/>
                <a:latin typeface="Times"/>
              </a:rPr>
              <a:t> </a:t>
            </a:r>
            <a:r>
              <a:rPr lang="en-US" sz="1800" dirty="0" err="1">
                <a:effectLst/>
                <a:latin typeface="Times"/>
              </a:rPr>
              <a:t>vida</a:t>
            </a:r>
            <a:r>
              <a:rPr lang="en-US" sz="1800" dirty="0">
                <a:effectLst/>
                <a:latin typeface="Times"/>
              </a:rPr>
              <a:t> </a:t>
            </a:r>
            <a:r>
              <a:rPr lang="en-US" sz="1800" dirty="0" err="1">
                <a:effectLst/>
                <a:latin typeface="Times"/>
              </a:rPr>
              <a:t>temeraria</a:t>
            </a:r>
            <a:r>
              <a:rPr lang="en-US" sz="1800" dirty="0">
                <a:effectLst/>
                <a:latin typeface="Times"/>
              </a:rPr>
              <a:t> con altos y </a:t>
            </a:r>
            <a:r>
              <a:rPr lang="en-US" sz="1800" dirty="0" err="1">
                <a:effectLst/>
                <a:latin typeface="Times"/>
              </a:rPr>
              <a:t>bajos</a:t>
            </a:r>
            <a:r>
              <a:rPr lang="en-US" sz="1800" dirty="0">
                <a:effectLst/>
                <a:latin typeface="Times"/>
              </a:rPr>
              <a:t>, o </a:t>
            </a:r>
            <a:r>
              <a:rPr lang="en-US" sz="1800" dirty="0" err="1">
                <a:effectLst/>
                <a:latin typeface="Times"/>
              </a:rPr>
              <a:t>una</a:t>
            </a:r>
            <a:r>
              <a:rPr lang="en-US" sz="1800" dirty="0">
                <a:effectLst/>
                <a:latin typeface="Times"/>
              </a:rPr>
              <a:t> </a:t>
            </a:r>
            <a:r>
              <a:rPr lang="en-US" sz="1800" dirty="0" err="1">
                <a:effectLst/>
                <a:latin typeface="Times"/>
              </a:rPr>
              <a:t>existencia</a:t>
            </a:r>
            <a:r>
              <a:rPr lang="en-US" sz="1800" dirty="0">
                <a:effectLst/>
                <a:latin typeface="Times"/>
              </a:rPr>
              <a:t> </a:t>
            </a:r>
            <a:r>
              <a:rPr lang="en-US" sz="1800" dirty="0" err="1">
                <a:effectLst/>
                <a:latin typeface="Times"/>
              </a:rPr>
              <a:t>segura</a:t>
            </a:r>
            <a:r>
              <a:rPr lang="en-US" sz="1800" dirty="0">
                <a:effectLst/>
                <a:latin typeface="Times"/>
              </a:rPr>
              <a:t> </a:t>
            </a:r>
            <a:r>
              <a:rPr lang="en-US" sz="1800" dirty="0" err="1">
                <a:effectLst/>
                <a:latin typeface="Times"/>
              </a:rPr>
              <a:t>pero</a:t>
            </a:r>
            <a:r>
              <a:rPr lang="en-US" sz="1800" dirty="0">
                <a:effectLst/>
                <a:latin typeface="Times"/>
              </a:rPr>
              <a:t> </a:t>
            </a:r>
            <a:r>
              <a:rPr lang="en-US" sz="1800" dirty="0" err="1">
                <a:effectLst/>
                <a:latin typeface="Times"/>
              </a:rPr>
              <a:t>aburrida</a:t>
            </a:r>
            <a:r>
              <a:rPr lang="en-US" sz="1800" dirty="0">
                <a:effectLst/>
                <a:latin typeface="Times"/>
              </a:rPr>
              <a:t>? </a:t>
            </a:r>
          </a:p>
          <a:p>
            <a:endParaRPr lang="en-US" sz="1800" dirty="0">
              <a:effectLst/>
              <a:latin typeface="Times"/>
            </a:endParaRPr>
          </a:p>
          <a:p>
            <a:r>
              <a:rPr lang="en-US" sz="1800" dirty="0">
                <a:effectLst/>
                <a:latin typeface="Times"/>
              </a:rPr>
              <a:t>Qué es </a:t>
            </a:r>
            <a:r>
              <a:rPr lang="en-US" sz="1800" dirty="0" err="1">
                <a:effectLst/>
                <a:latin typeface="Times"/>
              </a:rPr>
              <a:t>mejor</a:t>
            </a:r>
            <a:r>
              <a:rPr lang="en-US" sz="1800" dirty="0">
                <a:effectLst/>
                <a:latin typeface="Times"/>
              </a:rPr>
              <a:t>, </a:t>
            </a:r>
            <a:r>
              <a:rPr lang="en-US" sz="1800" dirty="0" err="1">
                <a:effectLst/>
                <a:latin typeface="Times"/>
              </a:rPr>
              <a:t>una</a:t>
            </a:r>
            <a:r>
              <a:rPr lang="en-US" sz="1800" dirty="0">
                <a:effectLst/>
                <a:latin typeface="Times"/>
              </a:rPr>
              <a:t> </a:t>
            </a:r>
            <a:r>
              <a:rPr lang="en-US" sz="1800" dirty="0" err="1">
                <a:effectLst/>
                <a:latin typeface="Times"/>
              </a:rPr>
              <a:t>economía</a:t>
            </a:r>
            <a:r>
              <a:rPr lang="en-US" sz="1800" dirty="0">
                <a:effectLst/>
                <a:latin typeface="Times"/>
              </a:rPr>
              <a:t> </a:t>
            </a:r>
            <a:r>
              <a:rPr lang="en-US" sz="1800" dirty="0" err="1">
                <a:effectLst/>
                <a:latin typeface="Times"/>
              </a:rPr>
              <a:t>en</a:t>
            </a:r>
            <a:r>
              <a:rPr lang="en-US" sz="1800" dirty="0">
                <a:effectLst/>
                <a:latin typeface="Times"/>
              </a:rPr>
              <a:t> la que </a:t>
            </a:r>
            <a:r>
              <a:rPr lang="en-US" sz="1800" dirty="0" err="1">
                <a:effectLst/>
                <a:latin typeface="Times"/>
              </a:rPr>
              <a:t>todo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mundo</a:t>
            </a:r>
            <a:r>
              <a:rPr lang="en-US" sz="1800" dirty="0">
                <a:effectLst/>
                <a:latin typeface="Times"/>
              </a:rPr>
              <a:t> </a:t>
            </a:r>
            <a:r>
              <a:rPr lang="en-US" sz="1800" dirty="0" err="1">
                <a:effectLst/>
                <a:latin typeface="Times"/>
              </a:rPr>
              <a:t>vive</a:t>
            </a:r>
            <a:r>
              <a:rPr lang="en-US" sz="1800" dirty="0">
                <a:effectLst/>
                <a:latin typeface="Times"/>
              </a:rPr>
              <a:t> </a:t>
            </a:r>
            <a:r>
              <a:rPr lang="en-US" sz="1800" dirty="0" err="1">
                <a:effectLst/>
                <a:latin typeface="Times"/>
              </a:rPr>
              <a:t>en</a:t>
            </a:r>
            <a:r>
              <a:rPr lang="en-US" sz="1800" dirty="0">
                <a:effectLst/>
                <a:latin typeface="Times"/>
              </a:rPr>
              <a:t> un </a:t>
            </a:r>
            <a:r>
              <a:rPr lang="en-US" sz="1800" dirty="0" err="1">
                <a:effectLst/>
                <a:latin typeface="Times"/>
              </a:rPr>
              <a:t>estado</a:t>
            </a:r>
            <a:r>
              <a:rPr lang="en-US" sz="1800" dirty="0">
                <a:effectLst/>
                <a:latin typeface="Times"/>
              </a:rPr>
              <a:t> de </a:t>
            </a:r>
            <a:r>
              <a:rPr lang="en-US" sz="1800" dirty="0" err="1">
                <a:effectLst/>
                <a:latin typeface="Times"/>
              </a:rPr>
              <a:t>moderada</a:t>
            </a:r>
            <a:r>
              <a:rPr lang="en-US" sz="1800" dirty="0">
                <a:effectLst/>
                <a:latin typeface="Times"/>
              </a:rPr>
              <a:t> </a:t>
            </a:r>
            <a:r>
              <a:rPr lang="en-US" sz="1800" dirty="0" err="1">
                <a:effectLst/>
                <a:latin typeface="Times"/>
              </a:rPr>
              <a:t>pobreza</a:t>
            </a:r>
            <a:r>
              <a:rPr lang="en-US" sz="1800" dirty="0">
                <a:effectLst/>
                <a:latin typeface="Times"/>
              </a:rPr>
              <a:t> o </a:t>
            </a:r>
            <a:r>
              <a:rPr lang="en-US" sz="1800" dirty="0" err="1">
                <a:effectLst/>
                <a:latin typeface="Times"/>
              </a:rPr>
              <a:t>una</a:t>
            </a:r>
            <a:r>
              <a:rPr lang="en-US" sz="1800" dirty="0">
                <a:effectLst/>
                <a:latin typeface="Times"/>
              </a:rPr>
              <a:t> </a:t>
            </a:r>
            <a:r>
              <a:rPr lang="en-US" sz="1800" dirty="0" err="1">
                <a:effectLst/>
                <a:latin typeface="Times"/>
              </a:rPr>
              <a:t>en</a:t>
            </a:r>
            <a:r>
              <a:rPr lang="en-US" sz="1800" dirty="0">
                <a:effectLst/>
                <a:latin typeface="Times"/>
              </a:rPr>
              <a:t> la que </a:t>
            </a:r>
            <a:r>
              <a:rPr lang="en-US" sz="1800" dirty="0" err="1">
                <a:effectLst/>
                <a:latin typeface="Times"/>
              </a:rPr>
              <a:t>algunos</a:t>
            </a:r>
            <a:r>
              <a:rPr lang="en-US" sz="1800" dirty="0">
                <a:effectLst/>
                <a:latin typeface="Times"/>
              </a:rPr>
              <a:t> </a:t>
            </a:r>
            <a:r>
              <a:rPr lang="en-US" sz="1800" dirty="0" err="1">
                <a:effectLst/>
                <a:latin typeface="Times"/>
              </a:rPr>
              <a:t>viven</a:t>
            </a:r>
            <a:r>
              <a:rPr lang="en-US" sz="1800" dirty="0">
                <a:effectLst/>
                <a:latin typeface="Times"/>
              </a:rPr>
              <a:t> </a:t>
            </a:r>
            <a:r>
              <a:rPr lang="en-US" sz="1800" dirty="0" err="1">
                <a:effectLst/>
                <a:latin typeface="Times"/>
              </a:rPr>
              <a:t>en</a:t>
            </a:r>
            <a:r>
              <a:rPr lang="en-US" sz="1800" dirty="0">
                <a:effectLst/>
                <a:latin typeface="Times"/>
              </a:rPr>
              <a:t> la </a:t>
            </a:r>
            <a:r>
              <a:rPr lang="en-US" sz="1800" dirty="0" err="1">
                <a:effectLst/>
                <a:latin typeface="Times"/>
              </a:rPr>
              <a:t>abundancia</a:t>
            </a:r>
            <a:r>
              <a:rPr lang="en-US" sz="1800" dirty="0">
                <a:effectLst/>
                <a:latin typeface="Times"/>
              </a:rPr>
              <a:t> y </a:t>
            </a:r>
            <a:r>
              <a:rPr lang="en-US" sz="1800" dirty="0" err="1">
                <a:effectLst/>
                <a:latin typeface="Times"/>
              </a:rPr>
              <a:t>otros</a:t>
            </a:r>
            <a:r>
              <a:rPr lang="en-US" sz="1800" dirty="0">
                <a:effectLst/>
                <a:latin typeface="Times"/>
              </a:rPr>
              <a:t> son </a:t>
            </a:r>
            <a:r>
              <a:rPr lang="en-US" sz="1800" dirty="0" err="1">
                <a:effectLst/>
                <a:latin typeface="Times"/>
              </a:rPr>
              <a:t>muy</a:t>
            </a:r>
            <a:r>
              <a:rPr lang="en-US" sz="1800" dirty="0">
                <a:effectLst/>
                <a:latin typeface="Times"/>
              </a:rPr>
              <a:t> </a:t>
            </a:r>
            <a:r>
              <a:rPr lang="en-US" sz="1800" dirty="0" err="1">
                <a:effectLst/>
                <a:latin typeface="Times"/>
              </a:rPr>
              <a:t>pobres</a:t>
            </a:r>
            <a:r>
              <a:rPr lang="en-US" sz="1800" dirty="0">
                <a:effectLst/>
                <a:latin typeface="Times"/>
              </a:rPr>
              <a:t>? </a:t>
            </a:r>
          </a:p>
          <a:p>
            <a:endParaRPr lang="en-US" sz="1800" dirty="0">
              <a:effectLst/>
              <a:latin typeface="Times"/>
            </a:endParaRPr>
          </a:p>
          <a:p>
            <a:r>
              <a:rPr lang="en-US" sz="1800" dirty="0">
                <a:effectLst/>
                <a:latin typeface="Times"/>
              </a:rPr>
              <a:t>Para </a:t>
            </a:r>
            <a:r>
              <a:rPr lang="en-US" sz="1800" dirty="0" err="1">
                <a:effectLst/>
                <a:latin typeface="Times"/>
              </a:rPr>
              <a:t>esta</a:t>
            </a:r>
            <a:r>
              <a:rPr lang="en-US" sz="1800" dirty="0">
                <a:effectLst/>
                <a:latin typeface="Times"/>
              </a:rPr>
              <a:t> </a:t>
            </a:r>
            <a:r>
              <a:rPr lang="en-US" sz="1800" dirty="0" err="1">
                <a:effectLst/>
                <a:latin typeface="Times"/>
              </a:rPr>
              <a:t>clase</a:t>
            </a:r>
            <a:r>
              <a:rPr lang="en-US" sz="1800" dirty="0">
                <a:effectLst/>
                <a:latin typeface="Times"/>
              </a:rPr>
              <a:t>, </a:t>
            </a:r>
            <a:r>
              <a:rPr lang="en-US" sz="1800" dirty="0" err="1">
                <a:effectLst/>
                <a:latin typeface="Times"/>
              </a:rPr>
              <a:t>vamos</a:t>
            </a:r>
            <a:r>
              <a:rPr lang="en-US" sz="1800" dirty="0">
                <a:effectLst/>
                <a:latin typeface="Times"/>
              </a:rPr>
              <a:t> a </a:t>
            </a:r>
            <a:r>
              <a:rPr lang="en-US" sz="1800" dirty="0" err="1">
                <a:effectLst/>
                <a:latin typeface="Times"/>
              </a:rPr>
              <a:t>asumir</a:t>
            </a:r>
            <a:r>
              <a:rPr lang="en-US" sz="1800" dirty="0">
                <a:effectLst/>
                <a:latin typeface="Times"/>
              </a:rPr>
              <a:t> que la </a:t>
            </a:r>
            <a:r>
              <a:rPr lang="en-US" sz="1800" dirty="0" err="1">
                <a:effectLst/>
                <a:latin typeface="Times"/>
              </a:rPr>
              <a:t>medida</a:t>
            </a:r>
            <a:r>
              <a:rPr lang="en-US" sz="1800" dirty="0">
                <a:effectLst/>
                <a:latin typeface="Times"/>
              </a:rPr>
              <a:t> </a:t>
            </a:r>
            <a:r>
              <a:rPr lang="en-US" sz="1800" dirty="0" err="1">
                <a:effectLst/>
                <a:latin typeface="Times"/>
              </a:rPr>
              <a:t>esta</a:t>
            </a:r>
            <a:r>
              <a:rPr lang="en-US" sz="1800" dirty="0">
                <a:effectLst/>
                <a:latin typeface="Times"/>
              </a:rPr>
              <a:t> bien </a:t>
            </a:r>
            <a:r>
              <a:rPr lang="en-US" sz="1800" dirty="0" err="1">
                <a:effectLst/>
                <a:latin typeface="Times"/>
              </a:rPr>
              <a:t>definida</a:t>
            </a:r>
            <a:r>
              <a:rPr lang="en-US" sz="1800" dirty="0">
                <a:effectLst/>
                <a:latin typeface="Times"/>
              </a:rPr>
              <a:t>.</a:t>
            </a: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14525502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10637739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3817262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3599286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26895998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4130964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80A97-6C63-B377-409F-9B0549DB65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E54434-33AC-35BA-2F42-5272BA7EAF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48DBFB-24DC-F8B4-210B-9885B0420FA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6AACAA17-E6FD-6A7F-2872-594AFD995309}"/>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26095064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9739245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2595700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32366960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Racionalidad</a:t>
            </a:r>
            <a:r>
              <a:rPr lang="en-US" sz="1800" dirty="0">
                <a:effectLst/>
                <a:latin typeface="Times"/>
              </a:rPr>
              <a:t> != </a:t>
            </a:r>
            <a:r>
              <a:rPr lang="en-US" sz="1800" b="1" dirty="0" err="1">
                <a:effectLst/>
                <a:latin typeface="Times"/>
              </a:rPr>
              <a:t>omnisciencia</a:t>
            </a:r>
            <a:r>
              <a:rPr lang="en-US" sz="1800" b="1" dirty="0">
                <a:effectLst/>
                <a:latin typeface="Times"/>
              </a:rPr>
              <a:t> </a:t>
            </a: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Considerando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siguiente</a:t>
            </a:r>
            <a:r>
              <a:rPr lang="en-US" sz="1800" dirty="0">
                <a:effectLst/>
                <a:latin typeface="Times"/>
              </a:rPr>
              <a:t> </a:t>
            </a:r>
            <a:r>
              <a:rPr lang="en-US" sz="1800" dirty="0" err="1">
                <a:effectLst/>
                <a:latin typeface="Times"/>
              </a:rPr>
              <a:t>ejemplo</a:t>
            </a:r>
            <a:r>
              <a:rPr lang="en-US" sz="1800" dirty="0">
                <a:effectLst/>
                <a:latin typeface="Times"/>
              </a:rPr>
              <a:t>: </a:t>
            </a:r>
            <a:r>
              <a:rPr lang="en-US" sz="1800" dirty="0" err="1">
                <a:effectLst/>
                <a:latin typeface="Times"/>
              </a:rPr>
              <a:t>estoy</a:t>
            </a:r>
            <a:r>
              <a:rPr lang="en-US" sz="1800" dirty="0">
                <a:effectLst/>
                <a:latin typeface="Times"/>
              </a:rPr>
              <a:t> </a:t>
            </a:r>
            <a:r>
              <a:rPr lang="en-US" sz="1800" dirty="0" err="1">
                <a:effectLst/>
                <a:latin typeface="Times"/>
              </a:rPr>
              <a:t>paseando</a:t>
            </a:r>
            <a:r>
              <a:rPr lang="en-US" sz="1800" dirty="0">
                <a:effectLst/>
                <a:latin typeface="Times"/>
              </a:rPr>
              <a:t> y </a:t>
            </a:r>
            <a:r>
              <a:rPr lang="en-US" sz="1800" dirty="0" err="1">
                <a:effectLst/>
                <a:latin typeface="Times"/>
              </a:rPr>
              <a:t>veo</a:t>
            </a:r>
            <a:r>
              <a:rPr lang="en-US" sz="1800" dirty="0">
                <a:effectLst/>
                <a:latin typeface="Times"/>
              </a:rPr>
              <a:t> un amigo al </a:t>
            </a:r>
            <a:r>
              <a:rPr lang="en-US" sz="1800" dirty="0" err="1">
                <a:effectLst/>
                <a:latin typeface="Times"/>
              </a:rPr>
              <a:t>otro</a:t>
            </a:r>
            <a:r>
              <a:rPr lang="en-US" sz="1800" dirty="0">
                <a:effectLst/>
                <a:latin typeface="Times"/>
              </a:rPr>
              <a:t> </a:t>
            </a:r>
            <a:r>
              <a:rPr lang="en-US" sz="1800" dirty="0" err="1">
                <a:effectLst/>
                <a:latin typeface="Times"/>
              </a:rPr>
              <a:t>lado</a:t>
            </a:r>
            <a:r>
              <a:rPr lang="en-US" sz="1800" dirty="0">
                <a:effectLst/>
                <a:latin typeface="Times"/>
              </a:rPr>
              <a:t> de la </a:t>
            </a:r>
            <a:r>
              <a:rPr lang="en-US" sz="1800" dirty="0" err="1">
                <a:effectLst/>
                <a:latin typeface="Times"/>
              </a:rPr>
              <a:t>calle</a:t>
            </a:r>
            <a:r>
              <a:rPr lang="en-US" sz="1800" dirty="0">
                <a:effectLst/>
                <a:latin typeface="Times"/>
              </a:rPr>
              <a:t>. No hay </a:t>
            </a:r>
            <a:r>
              <a:rPr lang="en-US" sz="1800" dirty="0" err="1">
                <a:effectLst/>
                <a:latin typeface="Times"/>
              </a:rPr>
              <a:t>tráfico</a:t>
            </a:r>
            <a:r>
              <a:rPr lang="en-US" sz="1800" dirty="0">
                <a:effectLst/>
                <a:latin typeface="Times"/>
              </a:rPr>
              <a:t> </a:t>
            </a:r>
            <a:r>
              <a:rPr lang="en-US" sz="1800" dirty="0" err="1">
                <a:effectLst/>
                <a:latin typeface="Times"/>
              </a:rPr>
              <a:t>alrededor</a:t>
            </a:r>
            <a:r>
              <a:rPr lang="en-US" sz="1800" dirty="0">
                <a:effectLst/>
                <a:latin typeface="Times"/>
              </a:rPr>
              <a:t> y no </a:t>
            </a:r>
            <a:r>
              <a:rPr lang="en-US" sz="1800" dirty="0" err="1">
                <a:effectLst/>
                <a:latin typeface="Times"/>
              </a:rPr>
              <a:t>tengo</a:t>
            </a:r>
            <a:r>
              <a:rPr lang="en-US" sz="1800" dirty="0">
                <a:effectLst/>
                <a:latin typeface="Times"/>
              </a:rPr>
              <a:t> </a:t>
            </a:r>
            <a:r>
              <a:rPr lang="en-US" sz="1800" dirty="0" err="1">
                <a:effectLst/>
                <a:latin typeface="Times"/>
              </a:rPr>
              <a:t>ningún</a:t>
            </a:r>
            <a:r>
              <a:rPr lang="en-US" sz="1800" dirty="0">
                <a:effectLst/>
                <a:latin typeface="Times"/>
              </a:rPr>
              <a:t> </a:t>
            </a:r>
            <a:r>
              <a:rPr lang="en-US" sz="1800" dirty="0" err="1">
                <a:effectLst/>
                <a:latin typeface="Times"/>
              </a:rPr>
              <a:t>compromiso</a:t>
            </a:r>
            <a:r>
              <a:rPr lang="en-US" sz="1800" dirty="0">
                <a:effectLst/>
                <a:latin typeface="Times"/>
              </a:rPr>
              <a:t>, </a:t>
            </a:r>
            <a:r>
              <a:rPr lang="en-US" sz="1800" dirty="0" err="1">
                <a:effectLst/>
                <a:latin typeface="Times"/>
              </a:rPr>
              <a:t>entonces</a:t>
            </a:r>
            <a:r>
              <a:rPr lang="en-US" sz="1800" dirty="0">
                <a:effectLst/>
                <a:latin typeface="Times"/>
              </a:rPr>
              <a:t>, </a:t>
            </a:r>
            <a:r>
              <a:rPr lang="en-US" sz="1800" dirty="0" err="1">
                <a:effectLst/>
                <a:latin typeface="Times"/>
              </a:rPr>
              <a:t>actuando</a:t>
            </a:r>
            <a:r>
              <a:rPr lang="en-US" sz="1800" dirty="0">
                <a:effectLst/>
                <a:latin typeface="Times"/>
              </a:rPr>
              <a:t> </a:t>
            </a:r>
            <a:r>
              <a:rPr lang="en-US" sz="1800" dirty="0" err="1">
                <a:effectLst/>
                <a:latin typeface="Times"/>
              </a:rPr>
              <a:t>racionalmente</a:t>
            </a:r>
            <a:r>
              <a:rPr lang="en-US" sz="1800" dirty="0">
                <a:effectLst/>
                <a:latin typeface="Times"/>
              </a:rPr>
              <a:t>, </a:t>
            </a:r>
            <a:r>
              <a:rPr lang="en-US" sz="1800" dirty="0" err="1">
                <a:effectLst/>
                <a:latin typeface="Times"/>
              </a:rPr>
              <a:t>comenzaría</a:t>
            </a:r>
            <a:r>
              <a:rPr lang="en-US" sz="1800" dirty="0">
                <a:effectLst/>
                <a:latin typeface="Times"/>
              </a:rPr>
              <a:t> a </a:t>
            </a:r>
            <a:r>
              <a:rPr lang="en-US" sz="1800" dirty="0" err="1">
                <a:effectLst/>
                <a:latin typeface="Times"/>
              </a:rPr>
              <a:t>cruzar</a:t>
            </a:r>
            <a:r>
              <a:rPr lang="en-US" sz="1800" dirty="0">
                <a:effectLst/>
                <a:latin typeface="Times"/>
              </a:rPr>
              <a:t> la </a:t>
            </a:r>
            <a:r>
              <a:rPr lang="en-US" sz="1800" dirty="0" err="1">
                <a:effectLst/>
                <a:latin typeface="Times"/>
              </a:rPr>
              <a:t>calle</a:t>
            </a:r>
            <a:r>
              <a:rPr lang="en-US" sz="1800" dirty="0">
                <a:effectLst/>
                <a:latin typeface="Times"/>
              </a:rPr>
              <a:t>. Al </a:t>
            </a:r>
            <a:r>
              <a:rPr lang="en-US" sz="1800" dirty="0" err="1">
                <a:effectLst/>
                <a:latin typeface="Times"/>
              </a:rPr>
              <a:t>mismo</a:t>
            </a:r>
            <a:r>
              <a:rPr lang="en-US" sz="1800" dirty="0">
                <a:effectLst/>
                <a:latin typeface="Times"/>
              </a:rPr>
              <a:t> </a:t>
            </a:r>
            <a:r>
              <a:rPr lang="en-US" sz="1800" dirty="0" err="1">
                <a:effectLst/>
                <a:latin typeface="Times"/>
              </a:rPr>
              <a:t>tiempo</a:t>
            </a:r>
            <a:r>
              <a:rPr lang="en-US" sz="1800" dirty="0">
                <a:effectLst/>
                <a:latin typeface="Times"/>
              </a:rPr>
              <a:t>, a 33.000 pies de </a:t>
            </a:r>
            <a:r>
              <a:rPr lang="en-US" sz="1800" dirty="0" err="1">
                <a:effectLst/>
                <a:latin typeface="Times"/>
              </a:rPr>
              <a:t>altura</a:t>
            </a:r>
            <a:r>
              <a:rPr lang="en-US" sz="1800" dirty="0">
                <a:effectLst/>
                <a:latin typeface="Times"/>
              </a:rPr>
              <a:t>, se </a:t>
            </a:r>
            <a:r>
              <a:rPr lang="en-US" sz="1800" dirty="0" err="1">
                <a:effectLst/>
                <a:latin typeface="Times"/>
              </a:rPr>
              <a:t>desprende</a:t>
            </a:r>
            <a:r>
              <a:rPr lang="en-US" sz="1800" dirty="0">
                <a:effectLst/>
                <a:latin typeface="Times"/>
              </a:rPr>
              <a:t> la </a:t>
            </a:r>
            <a:r>
              <a:rPr lang="en-US" sz="1800" dirty="0" err="1">
                <a:effectLst/>
                <a:latin typeface="Times"/>
              </a:rPr>
              <a:t>puerta</a:t>
            </a:r>
            <a:r>
              <a:rPr lang="en-US" sz="1800" dirty="0">
                <a:effectLst/>
                <a:latin typeface="Times"/>
              </a:rPr>
              <a:t> de un </a:t>
            </a:r>
            <a:r>
              <a:rPr lang="en-US" sz="1800" dirty="0" err="1">
                <a:effectLst/>
                <a:latin typeface="Times"/>
              </a:rPr>
              <a:t>avión</a:t>
            </a:r>
            <a:r>
              <a:rPr lang="en-US" sz="1800" dirty="0">
                <a:effectLst/>
                <a:latin typeface="Times"/>
              </a:rPr>
              <a:t>, y antes de que </a:t>
            </a:r>
            <a:r>
              <a:rPr lang="en-US" sz="1800" dirty="0" err="1">
                <a:effectLst/>
                <a:latin typeface="Times"/>
              </a:rPr>
              <a:t>termine</a:t>
            </a:r>
            <a:r>
              <a:rPr lang="en-US" sz="1800" dirty="0">
                <a:effectLst/>
                <a:latin typeface="Times"/>
              </a:rPr>
              <a:t> de </a:t>
            </a:r>
            <a:r>
              <a:rPr lang="en-US" sz="1800" dirty="0" err="1">
                <a:effectLst/>
                <a:latin typeface="Times"/>
              </a:rPr>
              <a:t>cruzar</a:t>
            </a:r>
            <a:r>
              <a:rPr lang="en-US" sz="1800" dirty="0">
                <a:effectLst/>
                <a:latin typeface="Times"/>
              </a:rPr>
              <a:t> al </a:t>
            </a:r>
            <a:r>
              <a:rPr lang="en-US" sz="1800" dirty="0" err="1">
                <a:effectLst/>
                <a:latin typeface="Times"/>
              </a:rPr>
              <a:t>otro</a:t>
            </a:r>
            <a:r>
              <a:rPr lang="en-US" sz="1800" dirty="0">
                <a:effectLst/>
                <a:latin typeface="Times"/>
              </a:rPr>
              <a:t> </a:t>
            </a:r>
            <a:r>
              <a:rPr lang="en-US" sz="1800" dirty="0" err="1">
                <a:effectLst/>
                <a:latin typeface="Times"/>
              </a:rPr>
              <a:t>lado</a:t>
            </a:r>
            <a:r>
              <a:rPr lang="en-US" sz="1800" dirty="0">
                <a:effectLst/>
                <a:latin typeface="Times"/>
              </a:rPr>
              <a:t> de la </a:t>
            </a:r>
            <a:r>
              <a:rPr lang="en-US" sz="1800" dirty="0" err="1">
                <a:effectLst/>
                <a:latin typeface="Times"/>
              </a:rPr>
              <a:t>calle</a:t>
            </a:r>
            <a:r>
              <a:rPr lang="en-US" sz="1800" dirty="0">
                <a:effectLst/>
                <a:latin typeface="Times"/>
              </a:rPr>
              <a:t> me </a:t>
            </a:r>
            <a:r>
              <a:rPr lang="en-US" sz="1800" dirty="0" err="1">
                <a:effectLst/>
                <a:latin typeface="Times"/>
              </a:rPr>
              <a:t>encuentro</a:t>
            </a:r>
            <a:r>
              <a:rPr lang="en-US" sz="1800" dirty="0">
                <a:effectLst/>
                <a:latin typeface="Times"/>
              </a:rPr>
              <a:t> </a:t>
            </a:r>
            <a:r>
              <a:rPr lang="en-US" sz="1800" dirty="0" err="1">
                <a:effectLst/>
                <a:latin typeface="Times"/>
              </a:rPr>
              <a:t>aplastado</a:t>
            </a:r>
            <a:r>
              <a:rPr lang="en-US" sz="1800" dirty="0">
                <a:effectLst/>
                <a:latin typeface="Times"/>
              </a:rPr>
              <a:t>. ¿</a:t>
            </a:r>
            <a:r>
              <a:rPr lang="en-US" sz="1800" dirty="0" err="1">
                <a:effectLst/>
                <a:latin typeface="Times"/>
              </a:rPr>
              <a:t>Fue</a:t>
            </a:r>
            <a:r>
              <a:rPr lang="en-US" sz="1800" dirty="0">
                <a:effectLst/>
                <a:latin typeface="Times"/>
              </a:rPr>
              <a:t> </a:t>
            </a:r>
            <a:r>
              <a:rPr lang="en-US" sz="1800" dirty="0" err="1">
                <a:effectLst/>
                <a:latin typeface="Times"/>
              </a:rPr>
              <a:t>irracional</a:t>
            </a:r>
            <a:r>
              <a:rPr lang="en-US" sz="1800" dirty="0">
                <a:effectLst/>
                <a:latin typeface="Times"/>
              </a:rPr>
              <a:t> </a:t>
            </a:r>
            <a:r>
              <a:rPr lang="en-US" sz="1800" dirty="0" err="1">
                <a:effectLst/>
                <a:latin typeface="Times"/>
              </a:rPr>
              <a:t>cruzar</a:t>
            </a:r>
            <a:r>
              <a:rPr lang="en-US" sz="1800" dirty="0">
                <a:effectLst/>
                <a:latin typeface="Times"/>
              </a:rPr>
              <a:t> la </a:t>
            </a:r>
            <a:r>
              <a:rPr lang="en-US" sz="1800" dirty="0" err="1">
                <a:effectLst/>
                <a:latin typeface="Times"/>
              </a:rPr>
              <a:t>calle</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La </a:t>
            </a:r>
            <a:r>
              <a:rPr lang="en-US" sz="1800" dirty="0" err="1">
                <a:effectLst/>
                <a:latin typeface="Times"/>
              </a:rPr>
              <a:t>racionalidad</a:t>
            </a:r>
            <a:r>
              <a:rPr lang="en-US" sz="1800" dirty="0">
                <a:effectLst/>
                <a:latin typeface="Times"/>
              </a:rPr>
              <a:t> </a:t>
            </a:r>
            <a:r>
              <a:rPr lang="en-US" sz="1800" dirty="0" err="1">
                <a:effectLst/>
                <a:latin typeface="Times"/>
              </a:rPr>
              <a:t>maximiza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rendimiento</a:t>
            </a:r>
            <a:r>
              <a:rPr lang="en-US" sz="1800" dirty="0">
                <a:effectLst/>
                <a:latin typeface="Times"/>
              </a:rPr>
              <a:t> </a:t>
            </a:r>
            <a:r>
              <a:rPr lang="en-US" sz="1800" dirty="0" err="1">
                <a:effectLst/>
                <a:latin typeface="Times"/>
              </a:rPr>
              <a:t>esperado</a:t>
            </a:r>
            <a:r>
              <a:rPr lang="en-US" sz="1800" dirty="0">
                <a:effectLst/>
                <a:latin typeface="Times"/>
              </a:rPr>
              <a:t>, </a:t>
            </a:r>
            <a:r>
              <a:rPr lang="en-US" sz="1800" dirty="0" err="1">
                <a:effectLst/>
                <a:latin typeface="Times"/>
              </a:rPr>
              <a:t>mientras</a:t>
            </a:r>
            <a:r>
              <a:rPr lang="en-US" sz="1800" dirty="0">
                <a:effectLst/>
                <a:latin typeface="Times"/>
              </a:rPr>
              <a:t> la </a:t>
            </a:r>
            <a:r>
              <a:rPr lang="en-US" sz="1800" dirty="0" err="1">
                <a:effectLst/>
                <a:latin typeface="Times"/>
              </a:rPr>
              <a:t>perfección</a:t>
            </a:r>
            <a:r>
              <a:rPr lang="en-US" sz="1800" dirty="0">
                <a:effectLst/>
                <a:latin typeface="Times"/>
              </a:rPr>
              <a:t> </a:t>
            </a:r>
            <a:r>
              <a:rPr lang="en-US" sz="1800" dirty="0" err="1">
                <a:effectLst/>
                <a:latin typeface="Times"/>
              </a:rPr>
              <a:t>maximiza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resultado</a:t>
            </a:r>
            <a:r>
              <a:rPr lang="en-US" sz="1800" dirty="0">
                <a:effectLst/>
                <a:latin typeface="Times"/>
              </a:rPr>
              <a:t> real. La </a:t>
            </a:r>
            <a:r>
              <a:rPr lang="en-US" sz="1800" dirty="0" err="1">
                <a:effectLst/>
                <a:latin typeface="Times"/>
              </a:rPr>
              <a:t>definición</a:t>
            </a:r>
            <a:r>
              <a:rPr lang="en-US" sz="1800" dirty="0">
                <a:effectLst/>
                <a:latin typeface="Times"/>
              </a:rPr>
              <a:t> </a:t>
            </a:r>
            <a:r>
              <a:rPr lang="en-US" sz="1800" dirty="0" err="1">
                <a:effectLst/>
                <a:latin typeface="Times"/>
              </a:rPr>
              <a:t>propuesta</a:t>
            </a:r>
            <a:r>
              <a:rPr lang="en-US" sz="1800" dirty="0">
                <a:effectLst/>
                <a:latin typeface="Times"/>
              </a:rPr>
              <a:t> de </a:t>
            </a:r>
            <a:r>
              <a:rPr lang="en-US" sz="1800" dirty="0" err="1">
                <a:effectLst/>
                <a:latin typeface="Times"/>
              </a:rPr>
              <a:t>racionalidad</a:t>
            </a:r>
            <a:r>
              <a:rPr lang="en-US" sz="1800" dirty="0">
                <a:effectLst/>
                <a:latin typeface="Times"/>
              </a:rPr>
              <a:t> no </a:t>
            </a:r>
            <a:r>
              <a:rPr lang="en-US" sz="1800" dirty="0" err="1">
                <a:effectLst/>
                <a:latin typeface="Times"/>
              </a:rPr>
              <a:t>requiere</a:t>
            </a:r>
            <a:r>
              <a:rPr lang="en-US" sz="1800" dirty="0">
                <a:effectLst/>
                <a:latin typeface="Times"/>
              </a:rPr>
              <a:t> </a:t>
            </a:r>
            <a:r>
              <a:rPr lang="en-US" sz="1800" dirty="0" err="1">
                <a:effectLst/>
                <a:latin typeface="Times"/>
              </a:rPr>
              <a:t>omnisciencia</a:t>
            </a:r>
            <a:r>
              <a:rPr lang="en-US" sz="1800" dirty="0">
                <a:effectLst/>
                <a:latin typeface="Times"/>
              </a:rPr>
              <a:t>, </a:t>
            </a:r>
            <a:r>
              <a:rPr lang="en-US" sz="1800" dirty="0" err="1">
                <a:effectLst/>
                <a:latin typeface="Times"/>
              </a:rPr>
              <a:t>ya</a:t>
            </a:r>
            <a:r>
              <a:rPr lang="en-US" sz="1800" dirty="0">
                <a:effectLst/>
                <a:latin typeface="Times"/>
              </a:rPr>
              <a:t> que la </a:t>
            </a:r>
            <a:r>
              <a:rPr lang="en-US" sz="1800" dirty="0" err="1">
                <a:effectLst/>
                <a:latin typeface="Times"/>
              </a:rPr>
              <a:t>elección</a:t>
            </a:r>
            <a:r>
              <a:rPr lang="en-US" sz="1800" dirty="0">
                <a:effectLst/>
                <a:latin typeface="Times"/>
              </a:rPr>
              <a:t> </a:t>
            </a:r>
            <a:r>
              <a:rPr lang="en-US" sz="1800" dirty="0" err="1">
                <a:effectLst/>
                <a:latin typeface="Times"/>
              </a:rPr>
              <a:t>racional</a:t>
            </a:r>
            <a:r>
              <a:rPr lang="en-US" sz="1800" dirty="0">
                <a:effectLst/>
                <a:latin typeface="Times"/>
              </a:rPr>
              <a:t> </a:t>
            </a:r>
            <a:r>
              <a:rPr lang="en-US" sz="1800" dirty="0" err="1">
                <a:effectLst/>
                <a:latin typeface="Times"/>
              </a:rPr>
              <a:t>depende</a:t>
            </a:r>
            <a:r>
              <a:rPr lang="en-US" sz="1800" dirty="0">
                <a:effectLst/>
                <a:latin typeface="Times"/>
              </a:rPr>
              <a:t> </a:t>
            </a:r>
            <a:r>
              <a:rPr lang="en-US" sz="1800" dirty="0" err="1">
                <a:effectLst/>
                <a:latin typeface="Times"/>
              </a:rPr>
              <a:t>sólo</a:t>
            </a:r>
            <a:r>
              <a:rPr lang="en-US" sz="1800" dirty="0">
                <a:effectLst/>
                <a:latin typeface="Times"/>
              </a:rPr>
              <a:t> de la </a:t>
            </a:r>
            <a:r>
              <a:rPr lang="en-US" sz="1800" dirty="0" err="1">
                <a:effectLst/>
                <a:latin typeface="Times"/>
              </a:rPr>
              <a:t>secuencia</a:t>
            </a:r>
            <a:r>
              <a:rPr lang="en-US" sz="1800" dirty="0">
                <a:effectLst/>
                <a:latin typeface="Times"/>
              </a:rPr>
              <a:t> de </a:t>
            </a:r>
            <a:r>
              <a:rPr lang="en-US" sz="1800" dirty="0" err="1">
                <a:effectLst/>
                <a:latin typeface="Times"/>
              </a:rPr>
              <a:t>percepción</a:t>
            </a:r>
            <a:r>
              <a:rPr lang="en-US" sz="1800" dirty="0">
                <a:effectLst/>
                <a:latin typeface="Times"/>
              </a:rPr>
              <a:t> hasta </a:t>
            </a:r>
            <a:r>
              <a:rPr lang="en-US" sz="1800" i="1" dirty="0">
                <a:effectLst/>
                <a:latin typeface="Times"/>
              </a:rPr>
              <a:t>la </a:t>
            </a:r>
            <a:r>
              <a:rPr lang="en-US" sz="1800" i="1" dirty="0" err="1">
                <a:effectLst/>
                <a:latin typeface="Times"/>
              </a:rPr>
              <a:t>fecha</a:t>
            </a:r>
            <a:r>
              <a:rPr lang="en-US" sz="1800" dirty="0">
                <a:effectLst/>
                <a:latin typeface="Times"/>
              </a:rPr>
              <a:t>. </a:t>
            </a: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31940605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12772942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21573936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2480864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51200" b="1" noProof="0" dirty="0"/>
              <a:t>Damos 5 ejemplos sencillos de programa de agentes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51200" b="1"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51200" dirty="0">
                <a:latin typeface="+mj-lt"/>
              </a:rPr>
              <a:t>Agentes reactivos simples</a:t>
            </a:r>
            <a:endParaRPr lang="es-ES_tradnl" sz="51200" b="1"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noProof="0" dirty="0">
                <a:effectLst/>
                <a:latin typeface="Times"/>
              </a:rPr>
              <a:t>Estos agentes seleccionan las acciones sobre la base de las percepciones </a:t>
            </a:r>
            <a:r>
              <a:rPr lang="es-ES_tradnl" sz="9600" i="1" noProof="0" dirty="0">
                <a:effectLst/>
                <a:latin typeface="Times"/>
              </a:rPr>
              <a:t>actuales</a:t>
            </a:r>
            <a:r>
              <a:rPr lang="es-ES_tradnl" sz="9600" noProof="0" dirty="0">
                <a:effectLst/>
                <a:latin typeface="Times"/>
              </a:rPr>
              <a:t>, ignorando el resto de las percepciones </a:t>
            </a:r>
            <a:r>
              <a:rPr lang="es-ES_tradnl" sz="9600" noProof="0" dirty="0" err="1">
                <a:effectLst/>
                <a:latin typeface="Times"/>
              </a:rPr>
              <a:t>históricas</a:t>
            </a:r>
            <a:r>
              <a:rPr lang="es-ES_tradnl" sz="9600" noProof="0" dirty="0">
                <a:effectLst/>
                <a:latin typeface="Times"/>
              </a:rPr>
              <a:t>. Por ejemplo, el agente aspiradora. En ambiente parciales estos sistemas pueden quedar en </a:t>
            </a:r>
            <a:r>
              <a:rPr lang="es-ES_tradnl" sz="9600" noProof="0" dirty="0" err="1">
                <a:effectLst/>
                <a:latin typeface="Times"/>
              </a:rPr>
              <a:t>loop</a:t>
            </a:r>
            <a:r>
              <a:rPr lang="es-ES_tradnl" sz="9600" noProof="0" dirty="0">
                <a:effectLst/>
                <a:latin typeface="Times"/>
              </a:rPr>
              <a:t> infinitos, muchas veces se sale con una reacción aleatoria.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noProof="0" dirty="0">
                <a:effectLst/>
                <a:latin typeface="Times"/>
              </a:rPr>
              <a:t>El humano/animales tenemos muchas de estas reglas, las llamamos reflejos.</a:t>
            </a:r>
            <a:endParaRPr lang="es-ES_tradnl" sz="512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26515915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i="0" noProof="0" dirty="0">
                <a:effectLst/>
                <a:latin typeface="Times"/>
              </a:rPr>
              <a:t>La forma más efectiva que tienen los agentes de manejar la visibilidad parcial es almacenar información de las partes del mundo que no pueden ver. O lo que es lo mismo, el agente debe mantener algún tipo de </a:t>
            </a:r>
            <a:r>
              <a:rPr lang="es-ES_tradnl" sz="1800" b="1" i="0" noProof="0" dirty="0">
                <a:effectLst/>
                <a:latin typeface="Times"/>
              </a:rPr>
              <a:t>estado interno </a:t>
            </a:r>
            <a:r>
              <a:rPr lang="es-ES_tradnl" sz="1800" i="0" noProof="0" dirty="0">
                <a:effectLst/>
                <a:latin typeface="Times"/>
              </a:rPr>
              <a:t>que dependa de la historia percibida y que de ese modo refleje por lo menos alguno de los aspectos no observables del estado actual.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i="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La actualización de la información de estado interno según pasa el tiempo requiere codificar dos tipos de conocimiento en el programa del agente. Primero, se necesita alguna información acerca de cómo evoluciona el mundo independientemente del agente. Segundo, se necesita </a:t>
            </a:r>
            <a:r>
              <a:rPr lang="es-ES_tradnl" sz="1800" noProof="0" dirty="0" err="1">
                <a:effectLst/>
                <a:latin typeface="Times"/>
              </a:rPr>
              <a:t>más</a:t>
            </a:r>
            <a:r>
              <a:rPr lang="es-ES_tradnl" sz="1800" noProof="0" dirty="0">
                <a:effectLst/>
                <a:latin typeface="Times"/>
              </a:rPr>
              <a:t> </a:t>
            </a:r>
            <a:r>
              <a:rPr lang="es-ES_tradnl" sz="1800" noProof="0" dirty="0" err="1">
                <a:effectLst/>
                <a:latin typeface="Times"/>
              </a:rPr>
              <a:t>información</a:t>
            </a:r>
            <a:r>
              <a:rPr lang="es-ES_tradnl" sz="1800" noProof="0" dirty="0">
                <a:effectLst/>
                <a:latin typeface="Times"/>
              </a:rPr>
              <a:t> sobre </a:t>
            </a:r>
            <a:r>
              <a:rPr lang="es-ES_tradnl" sz="1800" noProof="0" dirty="0" err="1">
                <a:effectLst/>
                <a:latin typeface="Times"/>
              </a:rPr>
              <a:t>cómo</a:t>
            </a:r>
            <a:r>
              <a:rPr lang="es-ES_tradnl" sz="1800" noProof="0" dirty="0">
                <a:effectLst/>
                <a:latin typeface="Times"/>
              </a:rPr>
              <a:t> afectan al mundo las acciones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Este conocimiento acerca de «cómo funciona el mundo», tanto si está implementado con un circuito booleano simple o con teorías científicas completas, se denomina </a:t>
            </a:r>
            <a:r>
              <a:rPr lang="es-ES_tradnl" sz="1800" b="1" noProof="0" dirty="0">
                <a:effectLst/>
                <a:latin typeface="Times"/>
              </a:rPr>
              <a:t>modelo </a:t>
            </a:r>
            <a:r>
              <a:rPr lang="es-ES_tradnl" sz="1800" noProof="0" dirty="0">
                <a:effectLst/>
                <a:latin typeface="Times"/>
              </a:rPr>
              <a:t>del mundo.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La parte interesante es la correspondiente a la función Actualizar-Estado, que es la responsable de la creación de la nueva descripción del estado interno. </a:t>
            </a:r>
            <a:endParaRPr lang="es-ES_tradnl" sz="4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8032190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El conocimiento sobre el estado actual del mundo no es siempre suficiente para decidir qué hacer. En otras palabras, además de la descripción del estado actual, el agente necesita algún tipo de información sobre su </a:t>
            </a:r>
            <a:r>
              <a:rPr lang="es-ES_tradnl" sz="1800" b="1" noProof="0" dirty="0">
                <a:effectLst/>
                <a:latin typeface="Times"/>
              </a:rPr>
              <a:t>meta </a:t>
            </a:r>
            <a:r>
              <a:rPr lang="es-ES_tradnl" sz="1800" noProof="0" dirty="0">
                <a:effectLst/>
                <a:latin typeface="Times"/>
              </a:rPr>
              <a:t>que describa las situaciones que son deseables.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El programa del agente se puede combinar con información sobre los resultados de las acciones posibles (la misma información que se utilizó para actualizar el estado interno en el caso del agente reflexivo) para elegir las acciones que permitan alcanzar el objetivo </a:t>
            </a:r>
            <a:endParaRPr lang="es-ES_tradnl" sz="9600"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72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Hay que tener en cuenta que la toma de decisiones de este tipo es fundamentalmente diferente de las reglas de condición–acciones descritas anteriormente, en las que hay que tener en cuenta consideraciones sobre el futuro (como «¿qué pasará si yo hago esto y esto?» y «¿me hará́ esto feliz?»). En los diseños de agentes reactivos, esta información no está representada explícitamente, porque las reglas que maneja el agente proyectan directamente las percepciones en las acciones. Este tipo de agente entiende más el porqué de sus acciones y sus decisiones son por estos porqué.</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54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Aunque el agente basado en objetivos pueda parecer menos eficiente, es más flexible ya que el conocimiento que soporta su decisión está representado explícitamente y puede modificarse. </a:t>
            </a:r>
            <a:endParaRPr lang="es-ES_tradnl" sz="5400"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4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38280573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491FA1-F277-E84F-6434-163E147112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E9EF35-471A-06D0-55E2-A716FCC7D8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D645C5-8E3B-4187-2690-F4B3E7422AF6}"/>
              </a:ext>
            </a:extLst>
          </p:cNvPr>
          <p:cNvSpPr>
            <a:spLocks noGrp="1"/>
          </p:cNvSpPr>
          <p:nvPr>
            <p:ph type="body" idx="1"/>
          </p:nvPr>
        </p:nvSpPr>
        <p:spPr/>
        <p:txBody>
          <a:bodyPr/>
          <a:lstStyle/>
          <a:p>
            <a:pPr rtl="0"/>
            <a:r>
              <a:rPr lang="es-ES_tradnl" sz="4000" noProof="0" dirty="0"/>
              <a:t>Ejemplo de odisea en el espacio: </a:t>
            </a:r>
          </a:p>
          <a:p>
            <a:pPr rtl="0"/>
            <a:endParaRPr lang="es-ES_tradnl" sz="4000" noProof="0" dirty="0"/>
          </a:p>
          <a:p>
            <a:pPr rtl="0"/>
            <a:r>
              <a:rPr lang="es-ES_tradnl" sz="7200" noProof="0" dirty="0"/>
              <a:t>HAL está programada para no recibir respuestas que tengan dudas, pese ser una computadora heurística, lo cual la hace muy semejante al pensamiento humano; su programación consiste "fundamentalmente" en cumplir sin objeciones los planes trazados, pero a su vez se le da una orden de que le mienta a la tripulación que estaba despierta sobre la misión verdadera. </a:t>
            </a:r>
          </a:p>
          <a:p>
            <a:pPr rtl="0"/>
            <a:endParaRPr lang="es-ES_tradnl" sz="7200" noProof="0" dirty="0"/>
          </a:p>
          <a:p>
            <a:pPr rtl="0"/>
            <a:r>
              <a:rPr lang="es-ES_tradnl" sz="7200" noProof="0" dirty="0"/>
              <a:t>En su planificación, dado esta contradicción de objetivos, va saboteando la nave (rompe la antena). Y luego, cuando entiende que lo quieren apagar, pensando que apagar = matar, toma la decisión de matar a todos, en función de poder cumplir los dos objetivos. </a:t>
            </a:r>
          </a:p>
          <a:p>
            <a:pPr rtl="0"/>
            <a:endParaRPr lang="es-ES_tradnl" sz="7200" noProof="0" dirty="0"/>
          </a:p>
          <a:p>
            <a:pPr rtl="0"/>
            <a:r>
              <a:rPr lang="es-ES_tradnl" sz="9600" noProof="0" dirty="0"/>
              <a:t>Estos comportamientos no son “poco inteligentes” ni “locos”; son una consecuencia lógica de definir dos objetivos contradictorios de la máquina. </a:t>
            </a:r>
            <a:endParaRPr lang="es-ES_tradnl" sz="7200" noProof="0" dirty="0"/>
          </a:p>
          <a:p>
            <a:pPr rtl="0"/>
            <a:endParaRPr lang="es-ES" sz="4000" dirty="0"/>
          </a:p>
        </p:txBody>
      </p:sp>
      <p:sp>
        <p:nvSpPr>
          <p:cNvPr id="4" name="Slide Number Placeholder 3">
            <a:extLst>
              <a:ext uri="{FF2B5EF4-FFF2-40B4-BE49-F238E27FC236}">
                <a16:creationId xmlns:a16="http://schemas.microsoft.com/office/drawing/2014/main" id="{E5C8FCA8-4B6E-A92D-C248-063A0AE75112}"/>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4298861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Las metas por sí solas no son realmente suficientes para generar comportamiento de gran calidad en la mayoría de los entornos. Hay muchos caminos para completar un objetivo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54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Como el término «felicidad» no suena muy científico, la terminología tradicional utilizada en estos casos para indicar que se prefiere un estado del mundo a otro es que un estado tiene más </a:t>
            </a:r>
            <a:r>
              <a:rPr lang="es-ES_tradnl" sz="1800" b="1" noProof="0" dirty="0">
                <a:effectLst/>
                <a:latin typeface="Times"/>
              </a:rPr>
              <a:t>utilidad </a:t>
            </a:r>
            <a:r>
              <a:rPr lang="es-ES_tradnl" sz="1800" noProof="0" dirty="0">
                <a:effectLst/>
                <a:latin typeface="Times"/>
              </a:rPr>
              <a:t>que otro para 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Una </a:t>
            </a:r>
            <a:r>
              <a:rPr lang="es-ES_tradnl" sz="1800" b="1" noProof="0" dirty="0">
                <a:effectLst/>
                <a:latin typeface="Times"/>
              </a:rPr>
              <a:t>función de utilidad </a:t>
            </a:r>
            <a:r>
              <a:rPr lang="es-ES_tradnl" sz="1800" noProof="0" dirty="0">
                <a:effectLst/>
                <a:latin typeface="Times"/>
              </a:rPr>
              <a:t>proyecta un estado (o una secuencia de estados) en un número real, que representa un nivel de felicidad. La definición completa de una función de utilidad permite tomar decisiones racionales en dos tipos de casos en los que las metas son inadecuadas.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Primero, cuando haya objetivos conflictivos, y sólo se puedan alcanzar algunos de ellos (por ejemplo, velocidad y seguridad), la función de utilidad determina el equilibrio adecuado.</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Segundo, cuando haya varios objetivos por los que se pueda guiar el agente, y ninguno de ellos se pueda alcanzar con certeza, la utilidad proporciona un mecanismo para ponderar la probabilidad de éxito en función de la importancia de los objetivos. </a:t>
            </a:r>
            <a:endParaRPr lang="es-ES_tradnl" sz="2800"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17021282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s-ES_tradnl" sz="1800" noProof="0" dirty="0">
                <a:effectLst/>
                <a:latin typeface="Times"/>
              </a:rPr>
              <a:t>El aprendizaje tiene otras ventajas, como se ha explicado anteriormente: permite que el agente opere en medios inicialmente desconocidos y que sea más competente que si sólo utilizase un conocimiento inicial. </a:t>
            </a:r>
          </a:p>
          <a:p>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que aprende se puede dividir en cuatro componentes conceptuales. La distinción más importante entre el </a:t>
            </a:r>
            <a:r>
              <a:rPr lang="es-ES_tradnl" sz="1800" b="1" noProof="0" dirty="0">
                <a:effectLst/>
                <a:latin typeface="Times"/>
              </a:rPr>
              <a:t>elemento de aprendizaje </a:t>
            </a:r>
            <a:r>
              <a:rPr lang="es-ES_tradnl" sz="1800" noProof="0" dirty="0">
                <a:effectLst/>
                <a:latin typeface="Times"/>
              </a:rPr>
              <a:t>y el </a:t>
            </a:r>
            <a:r>
              <a:rPr lang="es-ES_tradnl" sz="1800" b="1" noProof="0" dirty="0">
                <a:effectLst/>
                <a:latin typeface="Times"/>
              </a:rPr>
              <a:t>elemento de actuación </a:t>
            </a:r>
            <a:r>
              <a:rPr lang="es-ES_tradnl" sz="1800" noProof="0" dirty="0">
                <a:effectLst/>
                <a:latin typeface="Times"/>
              </a:rPr>
              <a:t>es que el primero está responsabilizado de hacer mejoras y el segundo se responsabiliza de la selección de acciones externas.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El elemento de actuación es lo que anteriormente se había considerado como el agente completo: recibe estímulos y determina las acciones a realizar.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El elemento de aprendizaje se realimenta con las </a:t>
            </a:r>
            <a:r>
              <a:rPr lang="es-ES_tradnl" sz="1800" b="1" noProof="0" dirty="0">
                <a:effectLst/>
                <a:latin typeface="Times"/>
              </a:rPr>
              <a:t>críticas </a:t>
            </a:r>
            <a:r>
              <a:rPr lang="es-ES_tradnl" sz="1800" noProof="0" dirty="0">
                <a:effectLst/>
                <a:latin typeface="Times"/>
              </a:rPr>
              <a:t>sobre la actuación del agente y determina cómo se debe modificar el elemento de actuación para proporcionar mejores resultados en el futuro.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La crítica indica al elemento de aprendizaje qué tal lo está́ haciendo el agente con respecto a un nivel de actuación fijo. La crítica es necesaria porque las percepciones por sí mismas no prevén una indicación del éxito del agente. Se necesita de alguien que indica si lo que hace es bueno o malo.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El ultimo componente del agente con capacidad de aprendizaje es el </a:t>
            </a:r>
            <a:r>
              <a:rPr lang="es-ES_tradnl" sz="1800" b="1" noProof="0" dirty="0">
                <a:effectLst/>
                <a:latin typeface="Times"/>
              </a:rPr>
              <a:t>generador de problemas</a:t>
            </a:r>
            <a:r>
              <a:rPr lang="es-ES_tradnl" sz="1800" noProof="0" dirty="0">
                <a:effectLst/>
                <a:latin typeface="Times"/>
              </a:rPr>
              <a:t>. Es responsable de sugerir acciones que lo guiaran hacia experiencias nuevas e informativas. Lo interesante es que, si el elemento de actuación sigue su camino, puede continuar llevando a cabo las acciones que sean mejores, dado su conocimiento. Pero si el agente está dispuesto a explorar un poco, y llevar a cabo algunas acciones que no sean totalmente óptimas a corto plazo, puede descubrir acciones mejores a largo plazo. El trabajo del generador de problemas es sugerir estas acciones exploratorias.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Galileo no pensaba que tirar piedras desde lo alto de una torre en Pisa tenía un valor por sí mismo. Él no trataba de romper piedras ni de cambiar la forma de pensar de transeúntes desafortunados que paseaban por el lugar. Su intención era adaptar su propia mente, para identificar una teoría que definiese mejor el movimiento de los objetos. </a:t>
            </a:r>
            <a:endParaRPr lang="es-ES_tradnl" sz="96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5866313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13545914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422618116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266519711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7282540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9600" dirty="0"/>
              <a:t>Si la leyenda fuera cierta, y si los sacerdotes pudieran mover discos a una velocidad de uno por segundo, usando el menor número de movimientos, les tomaría 2</a:t>
            </a:r>
            <a:r>
              <a:rPr lang="es-ES" sz="9600" baseline="30000" dirty="0"/>
              <a:t>64</a:t>
            </a:r>
            <a:r>
              <a:rPr lang="es-ES" sz="9600" dirty="0"/>
              <a:t>  segundos o aproximadamente 585 mil millones de años para terminar, lo que equivale a unos 42 veces la edad actual estimada del universo.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37344810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10383812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38399208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38126132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5EC12A-50B0-1601-E536-1E999E6854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850260-76B2-9E52-DC0F-493915CEF6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C710F4-BF83-0AF6-CF03-46D97E09F4A3}"/>
              </a:ext>
            </a:extLst>
          </p:cNvPr>
          <p:cNvSpPr>
            <a:spLocks noGrp="1"/>
          </p:cNvSpPr>
          <p:nvPr>
            <p:ph type="body" idx="1"/>
          </p:nvPr>
        </p:nvSpPr>
        <p:spPr/>
        <p:txBody>
          <a:bodyPr/>
          <a:lstStyle/>
          <a:p>
            <a:pPr rtl="0"/>
            <a:r>
              <a:rPr lang="es-ES_tradnl" sz="4000" noProof="0" dirty="0"/>
              <a:t>Siempre no vamos a tener todas las herramientas para entender todo de IA, porque es la conjugación de múltiples áreas de la ciencia.</a:t>
            </a:r>
            <a:endParaRPr lang="es-ES" sz="4000" dirty="0"/>
          </a:p>
        </p:txBody>
      </p:sp>
      <p:sp>
        <p:nvSpPr>
          <p:cNvPr id="4" name="Slide Number Placeholder 3">
            <a:extLst>
              <a:ext uri="{FF2B5EF4-FFF2-40B4-BE49-F238E27FC236}">
                <a16:creationId xmlns:a16="http://schemas.microsoft.com/office/drawing/2014/main" id="{3F9C0F74-CEC8-0C40-42AD-EA7B1C969495}"/>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38867805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20466358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18764449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329700308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39623112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2358715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286621934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18909173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Podemos obtener el disco de cada varilla, ver si se puede poner un disco en una varilla (en un movimiento valido) y si el movimiento es valido, moverlo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215093791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ejecutamos la acción, devuelve un nuevo estado con el disco movido y con un costo acumulado de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54</a:t>
            </a:fld>
            <a:endParaRPr lang="es-ES_tradnl"/>
          </a:p>
        </p:txBody>
      </p:sp>
    </p:spTree>
    <p:extLst>
      <p:ext uri="{BB962C8B-B14F-4D97-AF65-F5344CB8AC3E}">
        <p14:creationId xmlns:p14="http://schemas.microsoft.com/office/powerpoint/2010/main" val="283957549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ejecutamos la acción, devuelve un nuevo estado con el disco movido y con un costo acumulado de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3046701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183A09-2368-29B0-2238-ED878C609C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0551C7-7988-1107-17ED-59CA19CA64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5A5D68-90FD-F0F1-C72D-1FBFFC23507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3C050FD-9188-4121-5161-56771540816D}"/>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17865498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419394331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387800313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268719815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60</a:t>
            </a:fld>
            <a:endParaRPr lang="es-ES_tradnl"/>
          </a:p>
        </p:txBody>
      </p:sp>
    </p:spTree>
    <p:extLst>
      <p:ext uri="{BB962C8B-B14F-4D97-AF65-F5344CB8AC3E}">
        <p14:creationId xmlns:p14="http://schemas.microsoft.com/office/powerpoint/2010/main" val="416823816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Expand</a:t>
            </a:r>
            <a:r>
              <a:rPr lang="es-ES" sz="6000" dirty="0"/>
              <a:t> </a:t>
            </a:r>
            <a:r>
              <a:rPr lang="es-ES" sz="6000" dirty="0" err="1"/>
              <a:t>ejectua</a:t>
            </a:r>
            <a:r>
              <a:rPr lang="es-ES" sz="6000" dirty="0"/>
              <a:t> </a:t>
            </a:r>
            <a:r>
              <a:rPr lang="es-ES" sz="6000" dirty="0" err="1"/>
              <a:t>child_node</a:t>
            </a:r>
            <a:r>
              <a:rPr lang="es-ES" sz="6000" dirty="0"/>
              <a:t> recursivamente y obtiene todos los nodos fronteras de ese nodo.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357407608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304909123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a:t>
            </a:r>
            <a:r>
              <a:rPr lang="es-ES" sz="6000" dirty="0" err="1"/>
              <a:t>deque</a:t>
            </a:r>
            <a:r>
              <a:rPr lang="es-ES" sz="6000" dirty="0"/>
              <a:t> tiene .</a:t>
            </a:r>
            <a:r>
              <a:rPr lang="es-ES" sz="6000" dirty="0" err="1"/>
              <a:t>expand</a:t>
            </a:r>
            <a:r>
              <a:rPr lang="es-ES" sz="6000" dirty="0"/>
              <a:t>() que permite incorporar </a:t>
            </a:r>
            <a:r>
              <a:rPr lang="es-ES" sz="6000" dirty="0" err="1"/>
              <a:t>elementospor</a:t>
            </a:r>
            <a:r>
              <a:rPr lang="es-ES" sz="6000" dirty="0"/>
              <a:t> derecha usando un iterable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a:t>
            </a:r>
            <a:r>
              <a:rPr lang="es-ES" sz="6000" dirty="0" err="1"/>
              <a:t>aima</a:t>
            </a:r>
            <a:r>
              <a:rPr lang="es-ES" sz="6000" dirty="0"/>
              <a:t> está en el repo. Esto se basa en </a:t>
            </a:r>
            <a:r>
              <a:rPr lang="en-US" sz="8000" dirty="0" err="1">
                <a:solidFill>
                  <a:srgbClr val="BCBEC4"/>
                </a:solidFill>
                <a:effectLst/>
                <a:highlight>
                  <a:srgbClr val="1E1F22"/>
                </a:highlight>
              </a:rPr>
              <a:t>heapq</a:t>
            </a:r>
            <a:r>
              <a:rPr lang="es-ES" sz="6000" dirty="0"/>
              <a:t> y se podría implementar una </a:t>
            </a:r>
            <a:r>
              <a:rPr lang="es-ES" sz="6000" dirty="0" err="1"/>
              <a:t>priorityQueue</a:t>
            </a:r>
            <a:r>
              <a:rPr lang="es-ES" sz="6000" dirty="0"/>
              <a:t> solo usando </a:t>
            </a:r>
            <a:r>
              <a:rPr lang="en-US" sz="8000" dirty="0" err="1">
                <a:solidFill>
                  <a:srgbClr val="BCBEC4"/>
                </a:solidFill>
                <a:effectLst/>
                <a:highlight>
                  <a:srgbClr val="1E1F22"/>
                </a:highlight>
              </a:rPr>
              <a:t>heapq</a:t>
            </a:r>
            <a:r>
              <a:rPr lang="en-US" sz="8000" dirty="0">
                <a:solidFill>
                  <a:srgbClr val="BCBEC4"/>
                </a:solidFill>
                <a:effectLst/>
                <a:highlight>
                  <a:srgbClr val="1E1F22"/>
                </a:highlight>
              </a:rPr>
              <a:t> </a:t>
            </a:r>
            <a:r>
              <a:rPr lang="es-ES" sz="6000" dirty="0"/>
              <a:t>sin necesidad del </a:t>
            </a:r>
            <a:r>
              <a:rPr lang="es-ES" sz="6000" dirty="0" err="1"/>
              <a:t>aima</a:t>
            </a:r>
            <a:r>
              <a:rPr lang="es-ES" sz="6000" dirty="0"/>
              <a:t>. Es más esta versión de PQ es que devuelve el valor que menor (o mayor) </a:t>
            </a:r>
            <a:r>
              <a:rPr lang="es-ES" sz="6000" dirty="0" err="1"/>
              <a:t>func</a:t>
            </a:r>
            <a:r>
              <a:rPr lang="es-ES" sz="6000" dirty="0"/>
              <a:t> se obtenga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338012277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309683687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41974079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918D47-14A9-BBE2-7182-A784F3DE5B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46D409-240E-C6E3-01FA-717A67EAD9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486F74-B1B5-7F0C-F2E4-07B997F1C4B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F418E78-6D1C-CE96-2755-F004C5562F3C}"/>
              </a:ext>
            </a:extLst>
          </p:cNvPr>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208530261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i="1" dirty="0" err="1">
                <a:effectLst/>
                <a:latin typeface="Times"/>
              </a:rPr>
              <a:t>los</a:t>
            </a:r>
            <a:r>
              <a:rPr lang="en-US" sz="1800" i="1" dirty="0">
                <a:effectLst/>
                <a:latin typeface="Times"/>
              </a:rPr>
              <a:t> </a:t>
            </a:r>
            <a:r>
              <a:rPr lang="en-US" sz="1800" i="1" dirty="0" err="1">
                <a:effectLst/>
                <a:latin typeface="Times"/>
              </a:rPr>
              <a:t>problemas</a:t>
            </a:r>
            <a:r>
              <a:rPr lang="en-US" sz="1800" i="1" dirty="0">
                <a:effectLst/>
                <a:latin typeface="Times"/>
              </a:rPr>
              <a:t> de </a:t>
            </a:r>
            <a:r>
              <a:rPr lang="en-US" sz="1800" i="1" dirty="0" err="1">
                <a:effectLst/>
                <a:latin typeface="Times"/>
              </a:rPr>
              <a:t>búsqueda</a:t>
            </a:r>
            <a:r>
              <a:rPr lang="en-US" sz="1800" i="1" dirty="0">
                <a:effectLst/>
                <a:latin typeface="Times"/>
              </a:rPr>
              <a:t> de </a:t>
            </a:r>
            <a:r>
              <a:rPr lang="en-US" sz="1800" i="1" dirty="0" err="1">
                <a:effectLst/>
                <a:latin typeface="Times"/>
              </a:rPr>
              <a:t>complejidad-exponencial</a:t>
            </a:r>
            <a:r>
              <a:rPr lang="en-US" sz="1800" i="1" dirty="0">
                <a:effectLst/>
                <a:latin typeface="Times"/>
              </a:rPr>
              <a:t> no </a:t>
            </a:r>
            <a:r>
              <a:rPr lang="en-US" sz="1800" i="1" dirty="0" err="1">
                <a:effectLst/>
                <a:latin typeface="Times"/>
              </a:rPr>
              <a:t>pueden</a:t>
            </a:r>
            <a:r>
              <a:rPr lang="en-US" sz="1800" i="1" dirty="0">
                <a:effectLst/>
                <a:latin typeface="Times"/>
              </a:rPr>
              <a:t> </a:t>
            </a:r>
            <a:r>
              <a:rPr lang="en-US" sz="1800" i="1" dirty="0" err="1">
                <a:effectLst/>
                <a:latin typeface="Times"/>
              </a:rPr>
              <a:t>resolverse</a:t>
            </a:r>
            <a:r>
              <a:rPr lang="en-US" sz="1800" i="1" dirty="0">
                <a:effectLst/>
                <a:latin typeface="Times"/>
              </a:rPr>
              <a:t> </a:t>
            </a:r>
            <a:r>
              <a:rPr lang="en-US" sz="1800" i="1" dirty="0" err="1">
                <a:effectLst/>
                <a:latin typeface="Times"/>
              </a:rPr>
              <a:t>por</a:t>
            </a:r>
            <a:r>
              <a:rPr lang="en-US" sz="1800" i="1" dirty="0">
                <a:effectLst/>
                <a:latin typeface="Times"/>
              </a:rPr>
              <a:t> </a:t>
            </a:r>
            <a:r>
              <a:rPr lang="en-US" sz="1800" i="1" dirty="0" err="1">
                <a:effectLst/>
                <a:latin typeface="Times"/>
              </a:rPr>
              <a:t>métodos</a:t>
            </a:r>
            <a:r>
              <a:rPr lang="en-US" sz="1800" i="1" dirty="0">
                <a:effectLst/>
                <a:latin typeface="Times"/>
              </a:rPr>
              <a:t> sin </a:t>
            </a:r>
            <a:r>
              <a:rPr lang="en-US" sz="1800" i="1" dirty="0" err="1">
                <a:effectLst/>
                <a:latin typeface="Times"/>
              </a:rPr>
              <a:t>información</a:t>
            </a:r>
            <a:r>
              <a:rPr lang="en-US" sz="1800" i="1" dirty="0">
                <a:effectLst/>
                <a:latin typeface="Times"/>
              </a:rPr>
              <a:t>, salvo </a:t>
            </a:r>
            <a:r>
              <a:rPr lang="en-US" sz="1800" i="1" dirty="0" err="1">
                <a:effectLst/>
                <a:latin typeface="Times"/>
              </a:rPr>
              <a:t>casos</a:t>
            </a:r>
            <a:r>
              <a:rPr lang="en-US" sz="1800" i="1" dirty="0">
                <a:effectLst/>
                <a:latin typeface="Times"/>
              </a:rPr>
              <a:t> </a:t>
            </a:r>
            <a:r>
              <a:rPr lang="en-US" sz="1800" i="1" dirty="0" err="1">
                <a:effectLst/>
                <a:latin typeface="Times"/>
              </a:rPr>
              <a:t>pequeños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Consideramos</a:t>
            </a:r>
            <a:r>
              <a:rPr lang="en-US" sz="1800" dirty="0">
                <a:effectLst/>
                <a:latin typeface="Times"/>
              </a:rPr>
              <a:t> un </a:t>
            </a:r>
            <a:r>
              <a:rPr lang="en-US" sz="1800" dirty="0" err="1">
                <a:effectLst/>
                <a:latin typeface="Times"/>
              </a:rPr>
              <a:t>espacio</a:t>
            </a:r>
            <a:r>
              <a:rPr lang="en-US" sz="1800" dirty="0">
                <a:effectLst/>
                <a:latin typeface="Times"/>
              </a:rPr>
              <a:t> de </a:t>
            </a:r>
            <a:r>
              <a:rPr lang="en-US" sz="1800" dirty="0" err="1">
                <a:effectLst/>
                <a:latin typeface="Times"/>
              </a:rPr>
              <a:t>estados</a:t>
            </a:r>
            <a:r>
              <a:rPr lang="en-US" sz="1800" dirty="0">
                <a:effectLst/>
                <a:latin typeface="Times"/>
              </a:rPr>
              <a:t> </a:t>
            </a:r>
            <a:r>
              <a:rPr lang="en-US" sz="1800" dirty="0" err="1">
                <a:effectLst/>
                <a:latin typeface="Times"/>
              </a:rPr>
              <a:t>hipotético</a:t>
            </a:r>
            <a:r>
              <a:rPr lang="en-US" sz="1800" dirty="0">
                <a:effectLst/>
                <a:latin typeface="Times"/>
              </a:rPr>
              <a:t> </a:t>
            </a:r>
            <a:r>
              <a:rPr lang="en-US" sz="1800" dirty="0" err="1">
                <a:effectLst/>
                <a:latin typeface="Times"/>
              </a:rPr>
              <a:t>donde</a:t>
            </a:r>
            <a:r>
              <a:rPr lang="en-US" sz="1800" dirty="0">
                <a:effectLst/>
                <a:latin typeface="Times"/>
              </a:rPr>
              <a:t> </a:t>
            </a:r>
            <a:r>
              <a:rPr lang="en-US" sz="1800" dirty="0" err="1">
                <a:effectLst/>
                <a:latin typeface="Times"/>
              </a:rPr>
              <a:t>cada</a:t>
            </a:r>
            <a:r>
              <a:rPr lang="en-US" sz="1800" dirty="0">
                <a:effectLst/>
                <a:latin typeface="Times"/>
              </a:rPr>
              <a:t> </a:t>
            </a:r>
            <a:r>
              <a:rPr lang="en-US" sz="1800" dirty="0" err="1">
                <a:effectLst/>
                <a:latin typeface="Times"/>
              </a:rPr>
              <a:t>estado</a:t>
            </a:r>
            <a:r>
              <a:rPr lang="en-US" sz="1800" dirty="0">
                <a:effectLst/>
                <a:latin typeface="Times"/>
              </a:rPr>
              <a:t> </a:t>
            </a:r>
            <a:r>
              <a:rPr lang="en-US" sz="1800" dirty="0" err="1">
                <a:effectLst/>
                <a:latin typeface="Times"/>
              </a:rPr>
              <a:t>tiene</a:t>
            </a:r>
            <a:r>
              <a:rPr lang="en-US" sz="1800" dirty="0">
                <a:effectLst/>
                <a:latin typeface="Times"/>
              </a:rPr>
              <a:t> </a:t>
            </a:r>
            <a:r>
              <a:rPr lang="en-US" sz="1800" i="1" dirty="0">
                <a:effectLst/>
                <a:latin typeface="Times"/>
              </a:rPr>
              <a:t>b </a:t>
            </a:r>
            <a:r>
              <a:rPr lang="en-US" sz="1800" dirty="0" err="1">
                <a:effectLst/>
                <a:latin typeface="Times"/>
              </a:rPr>
              <a:t>sucesores</a:t>
            </a:r>
            <a:r>
              <a:rPr lang="en-US" sz="1800" dirty="0">
                <a:effectLst/>
                <a:latin typeface="Times"/>
              </a:rPr>
              <a:t>. La </a:t>
            </a:r>
            <a:r>
              <a:rPr lang="en-US" sz="1800" dirty="0" err="1">
                <a:effectLst/>
                <a:latin typeface="Times"/>
              </a:rPr>
              <a:t>raíz</a:t>
            </a:r>
            <a:r>
              <a:rPr lang="en-US" sz="1800" dirty="0">
                <a:effectLst/>
                <a:latin typeface="Times"/>
              </a:rPr>
              <a:t> del </a:t>
            </a:r>
            <a:r>
              <a:rPr lang="en-US" sz="1800" dirty="0" err="1">
                <a:effectLst/>
                <a:latin typeface="Times"/>
              </a:rPr>
              <a:t>árbol</a:t>
            </a:r>
            <a:r>
              <a:rPr lang="en-US" sz="1800" dirty="0">
                <a:effectLst/>
                <a:latin typeface="Times"/>
              </a:rPr>
              <a:t> de </a:t>
            </a:r>
            <a:r>
              <a:rPr lang="en-US" sz="1800" dirty="0" err="1">
                <a:effectLst/>
                <a:latin typeface="Times"/>
              </a:rPr>
              <a:t>búsqueda</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ellos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un total de </a:t>
            </a:r>
            <a:r>
              <a:rPr lang="en-US" sz="1800" i="1" dirty="0">
                <a:effectLst/>
                <a:latin typeface="Times"/>
              </a:rPr>
              <a:t>b</a:t>
            </a:r>
            <a:r>
              <a:rPr lang="en-US" sz="1800" baseline="30000" dirty="0">
                <a:effectLst/>
                <a:latin typeface="Times"/>
              </a:rPr>
              <a:t>2</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segundo</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estos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a:t>
            </a:r>
            <a:r>
              <a:rPr lang="en-US" sz="1800" i="1" dirty="0">
                <a:effectLst/>
                <a:latin typeface="Times"/>
              </a:rPr>
              <a:t>b</a:t>
            </a:r>
            <a:r>
              <a:rPr lang="en-US" sz="1800" baseline="30000" dirty="0">
                <a:effectLst/>
                <a:latin typeface="Times"/>
              </a:rPr>
              <a:t>3</a:t>
            </a:r>
            <a:r>
              <a:rPr lang="en-US" sz="1800" dirty="0">
                <a:effectLst/>
                <a:latin typeface="Times"/>
              </a:rPr>
              <a:t>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tercer</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etcétera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la solución está en una profundidad d, entonces, el número de nodos generados es O(b</a:t>
            </a:r>
            <a:r>
              <a:rPr lang="es-ES" sz="6000" baseline="30000" dirty="0"/>
              <a:t>d+1</a:t>
            </a:r>
            <a:r>
              <a:rPr lang="es-ES" sz="6000" dirty="0"/>
              <a:t>). Con un d de 12 puede llegar a exabytes</a:t>
            </a: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66</a:t>
            </a:fld>
            <a:endParaRPr lang="es-ES_tradnl"/>
          </a:p>
        </p:txBody>
      </p:sp>
    </p:spTree>
    <p:extLst>
      <p:ext uri="{BB962C8B-B14F-4D97-AF65-F5344CB8AC3E}">
        <p14:creationId xmlns:p14="http://schemas.microsoft.com/office/powerpoint/2010/main" val="2981184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En</a:t>
            </a:r>
            <a:r>
              <a:rPr lang="en-US" sz="8000" dirty="0"/>
              <a:t> </a:t>
            </a:r>
            <a:r>
              <a:rPr lang="en-US" sz="8000" dirty="0" err="1"/>
              <a:t>torre</a:t>
            </a:r>
            <a:r>
              <a:rPr lang="en-US" sz="8000" dirty="0"/>
              <a:t> de Hanoi, </a:t>
            </a:r>
            <a:r>
              <a:rPr lang="en-US" sz="8000" dirty="0" err="1"/>
              <a:t>como</a:t>
            </a:r>
            <a:r>
              <a:rPr lang="en-US" sz="8000" dirty="0"/>
              <a:t> </a:t>
            </a:r>
            <a:r>
              <a:rPr lang="en-US" sz="8000" dirty="0" err="1"/>
              <a:t>todos</a:t>
            </a:r>
            <a:r>
              <a:rPr lang="en-US" sz="8000" dirty="0"/>
              <a:t> </a:t>
            </a:r>
            <a:r>
              <a:rPr lang="en-US" sz="8000" dirty="0" err="1"/>
              <a:t>los</a:t>
            </a:r>
            <a:r>
              <a:rPr lang="en-US" sz="8000" dirty="0"/>
              <a:t> pasos son </a:t>
            </a:r>
            <a:r>
              <a:rPr lang="en-US" sz="8000" dirty="0" err="1"/>
              <a:t>iguales</a:t>
            </a:r>
            <a:r>
              <a:rPr lang="en-US" sz="8000" dirty="0"/>
              <a:t>, </a:t>
            </a:r>
            <a:r>
              <a:rPr lang="en-US" sz="8000" dirty="0" err="1"/>
              <a:t>este</a:t>
            </a:r>
            <a:r>
              <a:rPr lang="en-US" sz="8000" dirty="0"/>
              <a:t> </a:t>
            </a:r>
            <a:r>
              <a:rPr lang="en-US" sz="8000" dirty="0" err="1"/>
              <a:t>algoritmo</a:t>
            </a:r>
            <a:r>
              <a:rPr lang="en-US" sz="8000" dirty="0"/>
              <a:t> no genera </a:t>
            </a:r>
            <a:r>
              <a:rPr lang="en-US" sz="8000" dirty="0" err="1"/>
              <a:t>ninguna</a:t>
            </a:r>
            <a:r>
              <a:rPr lang="en-US" sz="8000" dirty="0"/>
              <a:t> </a:t>
            </a:r>
            <a:r>
              <a:rPr lang="en-US" sz="8000" dirty="0" err="1"/>
              <a:t>ventaja</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Usa</a:t>
            </a:r>
            <a:r>
              <a:rPr lang="en-US" sz="8000" dirty="0"/>
              <a:t> </a:t>
            </a:r>
            <a:r>
              <a:rPr lang="en-US" sz="8000" dirty="0" err="1"/>
              <a:t>una</a:t>
            </a:r>
            <a:r>
              <a:rPr lang="en-US" sz="8000" dirty="0"/>
              <a:t> cola de </a:t>
            </a:r>
            <a:r>
              <a:rPr lang="en-US" sz="8000" dirty="0" err="1"/>
              <a:t>prioridad</a:t>
            </a:r>
            <a:r>
              <a:rPr lang="en-US" sz="8000" dirty="0"/>
              <a:t> que le da </a:t>
            </a:r>
            <a:r>
              <a:rPr lang="en-US" sz="8000" dirty="0" err="1"/>
              <a:t>ventaja</a:t>
            </a:r>
            <a:r>
              <a:rPr lang="en-US" sz="8000" dirty="0"/>
              <a:t> al </a:t>
            </a:r>
            <a:r>
              <a:rPr lang="en-US" sz="8000" dirty="0" err="1"/>
              <a:t>menor</a:t>
            </a:r>
            <a:r>
              <a:rPr lang="en-US" sz="8000" dirty="0"/>
              <a:t> </a:t>
            </a:r>
            <a:r>
              <a:rPr lang="en-US" sz="8000" dirty="0" err="1"/>
              <a:t>costo</a:t>
            </a: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67</a:t>
            </a:fld>
            <a:endParaRPr lang="es-ES_tradnl"/>
          </a:p>
        </p:txBody>
      </p:sp>
    </p:spTree>
    <p:extLst>
      <p:ext uri="{BB962C8B-B14F-4D97-AF65-F5344CB8AC3E}">
        <p14:creationId xmlns:p14="http://schemas.microsoft.com/office/powerpoint/2010/main" val="287422489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a:t>
            </a:r>
            <a:r>
              <a:rPr lang="en-US" sz="8000" dirty="0" err="1"/>
              <a:t>algoritmo</a:t>
            </a:r>
            <a:r>
              <a:rPr lang="en-US" sz="8000" dirty="0"/>
              <a:t> </a:t>
            </a:r>
            <a:r>
              <a:rPr lang="en-US" sz="8000" dirty="0" err="1"/>
              <a:t>en</a:t>
            </a:r>
            <a:r>
              <a:rPr lang="en-US" sz="8000" dirty="0"/>
              <a:t> </a:t>
            </a:r>
            <a:r>
              <a:rPr lang="en-US" sz="8000" dirty="0" err="1"/>
              <a:t>este</a:t>
            </a:r>
            <a:r>
              <a:rPr lang="en-US" sz="8000" dirty="0"/>
              <a:t> </a:t>
            </a:r>
            <a:r>
              <a:rPr lang="en-US" sz="8000" dirty="0" err="1"/>
              <a:t>caso</a:t>
            </a:r>
            <a:r>
              <a:rPr lang="en-US" sz="8000" dirty="0"/>
              <a:t> </a:t>
            </a:r>
            <a:r>
              <a:rPr lang="en-US" sz="8000" dirty="0" err="1"/>
              <a:t>hace</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De A (</a:t>
            </a:r>
            <a:r>
              <a:rPr lang="en-US" sz="8000" dirty="0" err="1"/>
              <a:t>frontera</a:t>
            </a:r>
            <a:r>
              <a:rPr lang="en-US" sz="8000" dirty="0"/>
              <a:t> B y C), </a:t>
            </a:r>
            <a:r>
              <a:rPr lang="en-US" sz="8000" dirty="0" err="1"/>
              <a:t>expande</a:t>
            </a:r>
            <a:r>
              <a:rPr lang="en-US" sz="8000" dirty="0"/>
              <a:t> primero a C </a:t>
            </a:r>
            <a:r>
              <a:rPr lang="en-US" sz="8000" dirty="0" err="1"/>
              <a:t>costo</a:t>
            </a:r>
            <a:r>
              <a:rPr lang="en-US" sz="8000" dirty="0"/>
              <a:t> = 80 (</a:t>
            </a:r>
            <a:r>
              <a:rPr lang="en-US" sz="8000" dirty="0" err="1"/>
              <a:t>frontera</a:t>
            </a:r>
            <a:r>
              <a:rPr lang="en-US" sz="8000" dirty="0"/>
              <a:t> B y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D </a:t>
            </a:r>
            <a:r>
              <a:rPr lang="en-US" sz="8000" dirty="0" err="1"/>
              <a:t>costo</a:t>
            </a:r>
            <a:r>
              <a:rPr lang="en-US" sz="8000" dirty="0"/>
              <a:t> 177 y C </a:t>
            </a:r>
            <a:r>
              <a:rPr lang="en-US" sz="8000" dirty="0" err="1"/>
              <a:t>costo</a:t>
            </a:r>
            <a:r>
              <a:rPr lang="en-US" sz="8000" dirty="0"/>
              <a:t> 99. </a:t>
            </a:r>
            <a:r>
              <a:rPr lang="en-US" sz="8000" dirty="0" err="1"/>
              <a:t>Expande</a:t>
            </a:r>
            <a:r>
              <a:rPr lang="en-US" sz="8000" dirty="0"/>
              <a:t> B (</a:t>
            </a:r>
            <a:r>
              <a:rPr lang="en-US" sz="8000" dirty="0" err="1"/>
              <a:t>frontera</a:t>
            </a:r>
            <a:r>
              <a:rPr lang="en-US" sz="8000" dirty="0"/>
              <a:t> E,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a:t>
            </a:r>
            <a:r>
              <a:rPr lang="en-US" sz="8000" dirty="0" err="1"/>
              <a:t>costo</a:t>
            </a:r>
            <a:r>
              <a:rPr lang="en-US" sz="8000" dirty="0"/>
              <a:t> E  = 310 y D </a:t>
            </a:r>
            <a:r>
              <a:rPr lang="en-US" sz="8000" dirty="0" err="1"/>
              <a:t>costo</a:t>
            </a:r>
            <a:r>
              <a:rPr lang="en-US" sz="8000" dirty="0"/>
              <a:t> 177. </a:t>
            </a:r>
            <a:r>
              <a:rPr lang="en-US" sz="8000" dirty="0" err="1"/>
              <a:t>Expande</a:t>
            </a:r>
            <a:r>
              <a:rPr lang="en-US" sz="8000" dirty="0"/>
              <a:t> a D (</a:t>
            </a:r>
            <a:r>
              <a:rPr lang="en-US" sz="8000" dirty="0" err="1"/>
              <a:t>frontera</a:t>
            </a:r>
            <a:r>
              <a:rPr lang="en-US" sz="8000" dirty="0"/>
              <a:t> 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Expande</a:t>
            </a:r>
            <a:r>
              <a:rPr lang="en-US" sz="8000" dirty="0"/>
              <a:t> a E, que </a:t>
            </a:r>
            <a:r>
              <a:rPr lang="en-US" sz="8000" dirty="0" err="1"/>
              <a:t>en</a:t>
            </a:r>
            <a:r>
              <a:rPr lang="en-US" sz="8000" dirty="0"/>
              <a:t> </a:t>
            </a:r>
            <a:r>
              <a:rPr lang="en-US" sz="8000" dirty="0" err="1"/>
              <a:t>este</a:t>
            </a:r>
            <a:r>
              <a:rPr lang="en-US" sz="8000" dirty="0"/>
              <a:t> nuevo </a:t>
            </a:r>
            <a:r>
              <a:rPr lang="en-US" sz="8000" dirty="0" err="1"/>
              <a:t>camino</a:t>
            </a:r>
            <a:r>
              <a:rPr lang="en-US" sz="8000" dirty="0"/>
              <a:t> </a:t>
            </a:r>
            <a:r>
              <a:rPr lang="en-US" sz="8000" dirty="0" err="1"/>
              <a:t>tiene</a:t>
            </a:r>
            <a:r>
              <a:rPr lang="en-US" sz="8000" dirty="0"/>
              <a:t> un </a:t>
            </a:r>
            <a:r>
              <a:rPr lang="en-US" sz="8000" dirty="0" err="1"/>
              <a:t>costo</a:t>
            </a:r>
            <a:r>
              <a:rPr lang="en-US" sz="8000" dirty="0"/>
              <a:t> de 278l </a:t>
            </a:r>
            <a:r>
              <a:rPr lang="en-US" sz="8000" dirty="0" err="1"/>
              <a:t>llegando</a:t>
            </a:r>
            <a:r>
              <a:rPr lang="en-US" sz="8000" dirty="0"/>
              <a:t> a la </a:t>
            </a:r>
            <a:r>
              <a:rPr lang="en-US" sz="8000" dirty="0" err="1"/>
              <a:t>solucion</a:t>
            </a:r>
            <a:r>
              <a:rPr lang="en-US" sz="8000" dirty="0"/>
              <a:t> A-C-D-E. Si </a:t>
            </a:r>
            <a:r>
              <a:rPr lang="en-US" sz="8000" dirty="0" err="1"/>
              <a:t>el</a:t>
            </a:r>
            <a:r>
              <a:rPr lang="en-US" sz="8000" dirty="0"/>
              <a:t> </a:t>
            </a:r>
            <a:r>
              <a:rPr lang="en-US" sz="8000" dirty="0" err="1"/>
              <a:t>costo</a:t>
            </a:r>
            <a:r>
              <a:rPr lang="en-US" sz="8000" dirty="0"/>
              <a:t> era mayor, </a:t>
            </a:r>
            <a:r>
              <a:rPr lang="en-US" sz="8000" dirty="0" err="1"/>
              <a:t>expandia</a:t>
            </a:r>
            <a:r>
              <a:rPr lang="en-US" sz="8000" dirty="0"/>
              <a:t> a E </a:t>
            </a:r>
            <a:r>
              <a:rPr lang="en-US" sz="8000" dirty="0" err="1"/>
              <a:t>pero</a:t>
            </a:r>
            <a:r>
              <a:rPr lang="en-US" sz="8000" dirty="0"/>
              <a:t> </a:t>
            </a:r>
            <a:r>
              <a:rPr lang="en-US" sz="8000" dirty="0" err="1"/>
              <a:t>por</a:t>
            </a:r>
            <a:r>
              <a:rPr lang="en-US" sz="8000" dirty="0"/>
              <a:t> </a:t>
            </a:r>
            <a:r>
              <a:rPr lang="en-US" sz="8000" dirty="0" err="1"/>
              <a:t>el</a:t>
            </a:r>
            <a:r>
              <a:rPr lang="en-US" sz="8000" dirty="0"/>
              <a:t> </a:t>
            </a:r>
            <a:r>
              <a:rPr lang="en-US" sz="8000" dirty="0" err="1"/>
              <a:t>camino</a:t>
            </a:r>
            <a:r>
              <a:rPr lang="en-US" sz="8000" dirty="0"/>
              <a:t> de A-B-E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68</a:t>
            </a:fld>
            <a:endParaRPr lang="es-ES_tradnl"/>
          </a:p>
        </p:txBody>
      </p:sp>
    </p:spTree>
    <p:extLst>
      <p:ext uri="{BB962C8B-B14F-4D97-AF65-F5344CB8AC3E}">
        <p14:creationId xmlns:p14="http://schemas.microsoft.com/office/powerpoint/2010/main" val="421463756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En</a:t>
            </a:r>
            <a:r>
              <a:rPr lang="en-US" sz="8000" dirty="0"/>
              <a:t> </a:t>
            </a:r>
            <a:r>
              <a:rPr lang="en-US" sz="8000" dirty="0" err="1"/>
              <a:t>torre</a:t>
            </a:r>
            <a:r>
              <a:rPr lang="en-US" sz="8000" dirty="0"/>
              <a:t> de Hanoi, </a:t>
            </a:r>
            <a:r>
              <a:rPr lang="en-US" sz="8000" dirty="0" err="1"/>
              <a:t>como</a:t>
            </a:r>
            <a:r>
              <a:rPr lang="en-US" sz="8000" dirty="0"/>
              <a:t> </a:t>
            </a:r>
            <a:r>
              <a:rPr lang="en-US" sz="8000" dirty="0" err="1"/>
              <a:t>todos</a:t>
            </a:r>
            <a:r>
              <a:rPr lang="en-US" sz="8000" dirty="0"/>
              <a:t> </a:t>
            </a:r>
            <a:r>
              <a:rPr lang="en-US" sz="8000" dirty="0" err="1"/>
              <a:t>los</a:t>
            </a:r>
            <a:r>
              <a:rPr lang="en-US" sz="8000" dirty="0"/>
              <a:t> pasos son </a:t>
            </a:r>
            <a:r>
              <a:rPr lang="en-US" sz="8000" dirty="0" err="1"/>
              <a:t>iguales</a:t>
            </a:r>
            <a:r>
              <a:rPr lang="en-US" sz="8000" dirty="0"/>
              <a:t>, </a:t>
            </a:r>
            <a:r>
              <a:rPr lang="en-US" sz="8000" dirty="0" err="1"/>
              <a:t>este</a:t>
            </a:r>
            <a:r>
              <a:rPr lang="en-US" sz="8000" dirty="0"/>
              <a:t> </a:t>
            </a:r>
            <a:r>
              <a:rPr lang="en-US" sz="8000" dirty="0" err="1"/>
              <a:t>algoritmo</a:t>
            </a:r>
            <a:r>
              <a:rPr lang="en-US" sz="8000" dirty="0"/>
              <a:t> no genera </a:t>
            </a:r>
            <a:r>
              <a:rPr lang="en-US" sz="8000" dirty="0" err="1"/>
              <a:t>ninguna</a:t>
            </a:r>
            <a:r>
              <a:rPr lang="en-US" sz="8000" dirty="0"/>
              <a:t> </a:t>
            </a:r>
            <a:r>
              <a:rPr lang="en-US" sz="8000" dirty="0" err="1"/>
              <a:t>ventaja</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Usa</a:t>
            </a:r>
            <a:r>
              <a:rPr lang="en-US" sz="8000" dirty="0"/>
              <a:t> </a:t>
            </a:r>
            <a:r>
              <a:rPr lang="en-US" sz="8000" dirty="0" err="1"/>
              <a:t>una</a:t>
            </a:r>
            <a:r>
              <a:rPr lang="en-US" sz="8000" dirty="0"/>
              <a:t> cola de </a:t>
            </a:r>
            <a:r>
              <a:rPr lang="en-US" sz="8000" dirty="0" err="1"/>
              <a:t>prioridad</a:t>
            </a:r>
            <a:r>
              <a:rPr lang="en-US" sz="8000" dirty="0"/>
              <a:t> que le da </a:t>
            </a:r>
            <a:r>
              <a:rPr lang="en-US" sz="8000" dirty="0" err="1"/>
              <a:t>ventaja</a:t>
            </a:r>
            <a:r>
              <a:rPr lang="en-US" sz="8000" dirty="0"/>
              <a:t> al </a:t>
            </a:r>
            <a:r>
              <a:rPr lang="en-US" sz="8000" dirty="0" err="1"/>
              <a:t>menor</a:t>
            </a:r>
            <a:r>
              <a:rPr lang="en-US" sz="8000" dirty="0"/>
              <a:t> </a:t>
            </a:r>
            <a:r>
              <a:rPr lang="en-US" sz="8000" dirty="0" err="1"/>
              <a:t>costo</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En</a:t>
            </a:r>
            <a:r>
              <a:rPr lang="en-US" sz="8000" dirty="0"/>
              <a:t> O(bm) b es </a:t>
            </a:r>
            <a:r>
              <a:rPr lang="en-US" sz="8000" dirty="0" err="1"/>
              <a:t>el</a:t>
            </a:r>
            <a:r>
              <a:rPr lang="en-US" sz="8000" dirty="0"/>
              <a:t> </a:t>
            </a:r>
            <a:r>
              <a:rPr lang="en-US" sz="8000" dirty="0" err="1"/>
              <a:t>nivel</a:t>
            </a:r>
            <a:r>
              <a:rPr lang="en-US" sz="8000" dirty="0"/>
              <a:t> de branching, y m es la maxima </a:t>
            </a:r>
            <a:r>
              <a:rPr lang="en-US" sz="8000" dirty="0" err="1"/>
              <a:t>profundidad</a:t>
            </a:r>
            <a:r>
              <a:rPr lang="en-US" sz="8000" dirty="0"/>
              <a:t>. Lo que es tera </a:t>
            </a:r>
            <a:r>
              <a:rPr lang="en-US" sz="8000" dirty="0" err="1"/>
              <a:t>en</a:t>
            </a:r>
            <a:r>
              <a:rPr lang="en-US" sz="8000" dirty="0"/>
              <a:t> ancho, aca es kilobytes.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69</a:t>
            </a:fld>
            <a:endParaRPr lang="es-ES_tradnl"/>
          </a:p>
        </p:txBody>
      </p:sp>
    </p:spTree>
    <p:extLst>
      <p:ext uri="{BB962C8B-B14F-4D97-AF65-F5344CB8AC3E}">
        <p14:creationId xmlns:p14="http://schemas.microsoft.com/office/powerpoint/2010/main" val="80473959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los</a:t>
            </a:r>
            <a:r>
              <a:rPr lang="en-US" sz="1800" dirty="0">
                <a:effectLst/>
                <a:latin typeface="Times"/>
              </a:rPr>
              <a:t> </a:t>
            </a:r>
            <a:r>
              <a:rPr lang="en-US" sz="1800" dirty="0" err="1">
                <a:effectLst/>
                <a:latin typeface="Times"/>
              </a:rPr>
              <a:t>límites</a:t>
            </a:r>
            <a:r>
              <a:rPr lang="en-US" sz="1800" dirty="0">
                <a:effectLst/>
                <a:latin typeface="Times"/>
              </a:rPr>
              <a:t> de </a:t>
            </a:r>
            <a:r>
              <a:rPr lang="en-US" sz="1800" dirty="0" err="1">
                <a:effectLst/>
                <a:latin typeface="Times"/>
              </a:rPr>
              <a:t>profundidad</a:t>
            </a:r>
            <a:r>
              <a:rPr lang="en-US" sz="1800" dirty="0">
                <a:effectLst/>
                <a:latin typeface="Times"/>
              </a:rPr>
              <a:t> </a:t>
            </a:r>
            <a:r>
              <a:rPr lang="en-US" sz="1800" dirty="0" err="1">
                <a:effectLst/>
                <a:latin typeface="Times"/>
              </a:rPr>
              <a:t>pueden</a:t>
            </a:r>
            <a:r>
              <a:rPr lang="en-US" sz="1800" dirty="0">
                <a:effectLst/>
                <a:latin typeface="Times"/>
              </a:rPr>
              <a:t> </a:t>
            </a:r>
            <a:r>
              <a:rPr lang="en-US" sz="1800" dirty="0" err="1">
                <a:effectLst/>
                <a:latin typeface="Times"/>
              </a:rPr>
              <a:t>estar</a:t>
            </a:r>
            <a:r>
              <a:rPr lang="en-US" sz="1800" dirty="0">
                <a:effectLst/>
                <a:latin typeface="Times"/>
              </a:rPr>
              <a:t> </a:t>
            </a:r>
            <a:r>
              <a:rPr lang="en-US" sz="1800" dirty="0" err="1">
                <a:effectLst/>
                <a:latin typeface="Times"/>
              </a:rPr>
              <a:t>basados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conocimiento</a:t>
            </a:r>
            <a:r>
              <a:rPr lang="en-US" sz="1800" dirty="0">
                <a:effectLst/>
                <a:latin typeface="Times"/>
              </a:rPr>
              <a:t> del </a:t>
            </a:r>
            <a:r>
              <a:rPr lang="en-US" sz="1800" dirty="0" err="1">
                <a:effectLst/>
                <a:latin typeface="Times"/>
              </a:rPr>
              <a:t>problema</a:t>
            </a:r>
            <a:r>
              <a:rPr lang="en-US" sz="1800" dirty="0">
                <a:effectLst/>
                <a:latin typeface="Times"/>
              </a:rPr>
              <a:t>. Para la mayor </a:t>
            </a:r>
            <a:r>
              <a:rPr lang="en-US" sz="1800" dirty="0" err="1">
                <a:effectLst/>
                <a:latin typeface="Times"/>
              </a:rPr>
              <a:t>parte</a:t>
            </a:r>
            <a:r>
              <a:rPr lang="en-US" sz="1800" dirty="0">
                <a:effectLst/>
                <a:latin typeface="Times"/>
              </a:rPr>
              <a:t> de </a:t>
            </a:r>
            <a:r>
              <a:rPr lang="en-US" sz="1800" dirty="0" err="1">
                <a:effectLst/>
                <a:latin typeface="Times"/>
              </a:rPr>
              <a:t>problemas</a:t>
            </a:r>
            <a:r>
              <a:rPr lang="en-US" sz="1800" dirty="0">
                <a:effectLst/>
                <a:latin typeface="Times"/>
              </a:rPr>
              <a:t>, sin embargo, no </a:t>
            </a:r>
            <a:r>
              <a:rPr lang="en-US" sz="1800" dirty="0" err="1">
                <a:effectLst/>
                <a:latin typeface="Times"/>
              </a:rPr>
              <a:t>conoceremos</a:t>
            </a:r>
            <a:r>
              <a:rPr lang="en-US" sz="1800" dirty="0">
                <a:effectLst/>
                <a:latin typeface="Times"/>
              </a:rPr>
              <a:t> un </a:t>
            </a:r>
            <a:r>
              <a:rPr lang="en-US" sz="1800" dirty="0" err="1">
                <a:effectLst/>
                <a:latin typeface="Times"/>
              </a:rPr>
              <a:t>límite</a:t>
            </a:r>
            <a:r>
              <a:rPr lang="en-US" sz="1800" dirty="0">
                <a:effectLst/>
                <a:latin typeface="Times"/>
              </a:rPr>
              <a:t> de </a:t>
            </a:r>
            <a:r>
              <a:rPr lang="en-US" sz="1800" dirty="0" err="1">
                <a:effectLst/>
                <a:latin typeface="Times"/>
              </a:rPr>
              <a:t>profundidad</a:t>
            </a:r>
            <a:r>
              <a:rPr lang="en-US" sz="1800" dirty="0">
                <a:effectLst/>
                <a:latin typeface="Times"/>
              </a:rPr>
              <a:t> bueno hasta que </a:t>
            </a:r>
            <a:r>
              <a:rPr lang="en-US" sz="1800" dirty="0" err="1">
                <a:effectLst/>
                <a:latin typeface="Times"/>
              </a:rPr>
              <a:t>hayamos</a:t>
            </a:r>
            <a:r>
              <a:rPr lang="en-US" sz="1800" dirty="0">
                <a:effectLst/>
                <a:latin typeface="Times"/>
              </a:rPr>
              <a:t> </a:t>
            </a:r>
            <a:r>
              <a:rPr lang="en-US" sz="1800" dirty="0" err="1">
                <a:effectLst/>
                <a:latin typeface="Times"/>
              </a:rPr>
              <a:t>resuelto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problema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70</a:t>
            </a:fld>
            <a:endParaRPr lang="es-ES_tradnl"/>
          </a:p>
        </p:txBody>
      </p:sp>
    </p:spTree>
    <p:extLst>
      <p:ext uri="{BB962C8B-B14F-4D97-AF65-F5344CB8AC3E}">
        <p14:creationId xmlns:p14="http://schemas.microsoft.com/office/powerpoint/2010/main" val="260418652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71</a:t>
            </a:fld>
            <a:endParaRPr lang="es-ES_tradnl"/>
          </a:p>
        </p:txBody>
      </p:sp>
    </p:spTree>
    <p:extLst>
      <p:ext uri="{BB962C8B-B14F-4D97-AF65-F5344CB8AC3E}">
        <p14:creationId xmlns:p14="http://schemas.microsoft.com/office/powerpoint/2010/main" val="149606442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los</a:t>
            </a:r>
            <a:r>
              <a:rPr lang="en-US" sz="1800" dirty="0">
                <a:effectLst/>
                <a:latin typeface="Times"/>
              </a:rPr>
              <a:t> </a:t>
            </a:r>
            <a:r>
              <a:rPr lang="en-US" sz="1800" dirty="0" err="1">
                <a:effectLst/>
                <a:latin typeface="Times"/>
              </a:rPr>
              <a:t>límites</a:t>
            </a:r>
            <a:r>
              <a:rPr lang="en-US" sz="1800" dirty="0">
                <a:effectLst/>
                <a:latin typeface="Times"/>
              </a:rPr>
              <a:t> de </a:t>
            </a:r>
            <a:r>
              <a:rPr lang="en-US" sz="1800" dirty="0" err="1">
                <a:effectLst/>
                <a:latin typeface="Times"/>
              </a:rPr>
              <a:t>profundidad</a:t>
            </a:r>
            <a:r>
              <a:rPr lang="en-US" sz="1800" dirty="0">
                <a:effectLst/>
                <a:latin typeface="Times"/>
              </a:rPr>
              <a:t> </a:t>
            </a:r>
            <a:r>
              <a:rPr lang="en-US" sz="1800" dirty="0" err="1">
                <a:effectLst/>
                <a:latin typeface="Times"/>
              </a:rPr>
              <a:t>pueden</a:t>
            </a:r>
            <a:r>
              <a:rPr lang="en-US" sz="1800" dirty="0">
                <a:effectLst/>
                <a:latin typeface="Times"/>
              </a:rPr>
              <a:t> </a:t>
            </a:r>
            <a:r>
              <a:rPr lang="en-US" sz="1800" dirty="0" err="1">
                <a:effectLst/>
                <a:latin typeface="Times"/>
              </a:rPr>
              <a:t>estar</a:t>
            </a:r>
            <a:r>
              <a:rPr lang="en-US" sz="1800" dirty="0">
                <a:effectLst/>
                <a:latin typeface="Times"/>
              </a:rPr>
              <a:t> </a:t>
            </a:r>
            <a:r>
              <a:rPr lang="en-US" sz="1800" dirty="0" err="1">
                <a:effectLst/>
                <a:latin typeface="Times"/>
              </a:rPr>
              <a:t>basados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conocimiento</a:t>
            </a:r>
            <a:r>
              <a:rPr lang="en-US" sz="1800" dirty="0">
                <a:effectLst/>
                <a:latin typeface="Times"/>
              </a:rPr>
              <a:t> del </a:t>
            </a:r>
            <a:r>
              <a:rPr lang="en-US" sz="1800" dirty="0" err="1">
                <a:effectLst/>
                <a:latin typeface="Times"/>
              </a:rPr>
              <a:t>problema</a:t>
            </a:r>
            <a:r>
              <a:rPr lang="en-US" sz="1800" dirty="0">
                <a:effectLst/>
                <a:latin typeface="Times"/>
              </a:rPr>
              <a:t>. Para la mayor </a:t>
            </a:r>
            <a:r>
              <a:rPr lang="en-US" sz="1800" dirty="0" err="1">
                <a:effectLst/>
                <a:latin typeface="Times"/>
              </a:rPr>
              <a:t>parte</a:t>
            </a:r>
            <a:r>
              <a:rPr lang="en-US" sz="1800" dirty="0">
                <a:effectLst/>
                <a:latin typeface="Times"/>
              </a:rPr>
              <a:t> de </a:t>
            </a:r>
            <a:r>
              <a:rPr lang="en-US" sz="1800" dirty="0" err="1">
                <a:effectLst/>
                <a:latin typeface="Times"/>
              </a:rPr>
              <a:t>problemas</a:t>
            </a:r>
            <a:r>
              <a:rPr lang="en-US" sz="1800" dirty="0">
                <a:effectLst/>
                <a:latin typeface="Times"/>
              </a:rPr>
              <a:t>, sin embargo, no </a:t>
            </a:r>
            <a:r>
              <a:rPr lang="en-US" sz="1800" dirty="0" err="1">
                <a:effectLst/>
                <a:latin typeface="Times"/>
              </a:rPr>
              <a:t>conoceremos</a:t>
            </a:r>
            <a:r>
              <a:rPr lang="en-US" sz="1800" dirty="0">
                <a:effectLst/>
                <a:latin typeface="Times"/>
              </a:rPr>
              <a:t> un </a:t>
            </a:r>
            <a:r>
              <a:rPr lang="en-US" sz="1800" dirty="0" err="1">
                <a:effectLst/>
                <a:latin typeface="Times"/>
              </a:rPr>
              <a:t>límite</a:t>
            </a:r>
            <a:r>
              <a:rPr lang="en-US" sz="1800" dirty="0">
                <a:effectLst/>
                <a:latin typeface="Times"/>
              </a:rPr>
              <a:t> de </a:t>
            </a:r>
            <a:r>
              <a:rPr lang="en-US" sz="1800" dirty="0" err="1">
                <a:effectLst/>
                <a:latin typeface="Times"/>
              </a:rPr>
              <a:t>profundidad</a:t>
            </a:r>
            <a:r>
              <a:rPr lang="en-US" sz="1800" dirty="0">
                <a:effectLst/>
                <a:latin typeface="Times"/>
              </a:rPr>
              <a:t> bueno hasta que </a:t>
            </a:r>
            <a:r>
              <a:rPr lang="en-US" sz="1800" dirty="0" err="1">
                <a:effectLst/>
                <a:latin typeface="Times"/>
              </a:rPr>
              <a:t>hayamos</a:t>
            </a:r>
            <a:r>
              <a:rPr lang="en-US" sz="1800" dirty="0">
                <a:effectLst/>
                <a:latin typeface="Times"/>
              </a:rPr>
              <a:t> </a:t>
            </a:r>
            <a:r>
              <a:rPr lang="en-US" sz="1800" dirty="0" err="1">
                <a:effectLst/>
                <a:latin typeface="Times"/>
              </a:rPr>
              <a:t>resuelto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problema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72</a:t>
            </a:fld>
            <a:endParaRPr lang="es-ES_tradnl"/>
          </a:p>
        </p:txBody>
      </p:sp>
    </p:spTree>
    <p:extLst>
      <p:ext uri="{BB962C8B-B14F-4D97-AF65-F5344CB8AC3E}">
        <p14:creationId xmlns:p14="http://schemas.microsoft.com/office/powerpoint/2010/main" val="166425720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73</a:t>
            </a:fld>
            <a:endParaRPr lang="es-ES_tradnl"/>
          </a:p>
        </p:txBody>
      </p:sp>
    </p:spTree>
    <p:extLst>
      <p:ext uri="{BB962C8B-B14F-4D97-AF65-F5344CB8AC3E}">
        <p14:creationId xmlns:p14="http://schemas.microsoft.com/office/powerpoint/2010/main" val="101287530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Es fácil imaginar esto en problemas de búsqueda de mejor ruta a un punto geográfico, la función heurística es la distancia geométrica entre el punto y el destino.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74</a:t>
            </a:fld>
            <a:endParaRPr lang="es-ES_tradnl"/>
          </a:p>
        </p:txBody>
      </p:sp>
    </p:spTree>
    <p:extLst>
      <p:ext uri="{BB962C8B-B14F-4D97-AF65-F5344CB8AC3E}">
        <p14:creationId xmlns:p14="http://schemas.microsoft.com/office/powerpoint/2010/main" val="239466262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Es fácil imaginar esto en problemas de búsqueda de mejor ruta a un punto geográfico, la función heurística es la distancia geométrica entre el punto y el destino.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75</a:t>
            </a:fld>
            <a:endParaRPr lang="es-ES_tradnl"/>
          </a:p>
        </p:txBody>
      </p:sp>
    </p:spTree>
    <p:extLst>
      <p:ext uri="{BB962C8B-B14F-4D97-AF65-F5344CB8AC3E}">
        <p14:creationId xmlns:p14="http://schemas.microsoft.com/office/powerpoint/2010/main" val="4047095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humano tiene ojos, </a:t>
            </a:r>
            <a:r>
              <a:rPr lang="es-ES_tradnl" sz="1800" noProof="0" dirty="0" err="1">
                <a:effectLst/>
                <a:latin typeface="Times"/>
              </a:rPr>
              <a:t>oídos</a:t>
            </a:r>
            <a:r>
              <a:rPr lang="es-ES_tradnl" sz="1800" noProof="0" dirty="0">
                <a:effectLst/>
                <a:latin typeface="Times"/>
              </a:rPr>
              <a:t> y otros </a:t>
            </a:r>
            <a:r>
              <a:rPr lang="es-ES_tradnl" sz="1800" noProof="0" dirty="0" err="1">
                <a:effectLst/>
                <a:latin typeface="Times"/>
              </a:rPr>
              <a:t>órganos</a:t>
            </a:r>
            <a:r>
              <a:rPr lang="es-ES_tradnl" sz="1800" noProof="0" dirty="0">
                <a:effectLst/>
                <a:latin typeface="Times"/>
              </a:rPr>
              <a:t> sensoriales </a:t>
            </a:r>
            <a:r>
              <a:rPr lang="es-ES_tradnl" sz="1800" noProof="0" dirty="0" err="1">
                <a:effectLst/>
                <a:latin typeface="Times"/>
              </a:rPr>
              <a:t>además</a:t>
            </a:r>
            <a:r>
              <a:rPr lang="es-ES_tradnl" sz="1800" noProof="0" dirty="0">
                <a:effectLst/>
                <a:latin typeface="Times"/>
              </a:rPr>
              <a:t> de manos, piernas, boca y otras partes del cuerpo para actuar. </a:t>
            </a:r>
            <a:endParaRPr lang="es-ES_tradnl"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robot recibe pulsaciones del teclado, archivos de </a:t>
            </a:r>
            <a:r>
              <a:rPr lang="es-ES_tradnl" sz="1800" noProof="0" dirty="0" err="1">
                <a:effectLst/>
                <a:latin typeface="Times"/>
              </a:rPr>
              <a:t>información</a:t>
            </a:r>
            <a:r>
              <a:rPr lang="es-ES_tradnl" sz="1800" noProof="0" dirty="0">
                <a:effectLst/>
                <a:latin typeface="Times"/>
              </a:rPr>
              <a:t> y paquetes </a:t>
            </a:r>
            <a:r>
              <a:rPr lang="es-ES_tradnl" sz="1800" noProof="0" dirty="0" err="1">
                <a:effectLst/>
                <a:latin typeface="Times"/>
              </a:rPr>
              <a:t>vía</a:t>
            </a:r>
            <a:r>
              <a:rPr lang="es-ES_tradnl" sz="1800" noProof="0" dirty="0">
                <a:effectLst/>
                <a:latin typeface="Times"/>
              </a:rPr>
              <a:t> red a modo de entradas sensoriales y </a:t>
            </a:r>
            <a:r>
              <a:rPr lang="es-ES_tradnl" sz="1800" noProof="0" dirty="0" err="1">
                <a:effectLst/>
                <a:latin typeface="Times"/>
              </a:rPr>
              <a:t>actúa</a:t>
            </a:r>
            <a:r>
              <a:rPr lang="es-ES_tradnl" sz="1800" noProof="0" dirty="0">
                <a:effectLst/>
                <a:latin typeface="Times"/>
              </a:rPr>
              <a:t> sobre el medio con mensajes en el monitor, escribiendo ficheros y enviando paquetes por la red.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Se trabajará́ con la </a:t>
            </a:r>
            <a:r>
              <a:rPr lang="es-ES_tradnl" sz="1800" b="1" noProof="0" dirty="0" err="1">
                <a:effectLst/>
                <a:latin typeface="Times"/>
              </a:rPr>
              <a:t>hipótesis</a:t>
            </a:r>
            <a:r>
              <a:rPr lang="es-ES_tradnl" sz="1800" b="1" noProof="0" dirty="0">
                <a:effectLst/>
                <a:latin typeface="Times"/>
              </a:rPr>
              <a:t> general de que cada agente puede percibir sus propias acciones (pero no siempre sus efectos). </a:t>
            </a:r>
            <a:endParaRPr lang="es-ES_tradnl" sz="9600" b="1"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320257696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76</a:t>
            </a:fld>
            <a:endParaRPr lang="es-ES_tradnl"/>
          </a:p>
        </p:txBody>
      </p:sp>
    </p:spTree>
    <p:extLst>
      <p:ext uri="{BB962C8B-B14F-4D97-AF65-F5344CB8AC3E}">
        <p14:creationId xmlns:p14="http://schemas.microsoft.com/office/powerpoint/2010/main" val="355719690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Este camino que llego no es el más eficiente en costo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77</a:t>
            </a:fld>
            <a:endParaRPr lang="es-ES_tradnl"/>
          </a:p>
        </p:txBody>
      </p:sp>
    </p:spTree>
    <p:extLst>
      <p:ext uri="{BB962C8B-B14F-4D97-AF65-F5344CB8AC3E}">
        <p14:creationId xmlns:p14="http://schemas.microsoft.com/office/powerpoint/2010/main" val="45097683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Esto asegura mejores resultados, pero en la practica el efecto malo de heurísticas inconsistentes es bajo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78</a:t>
            </a:fld>
            <a:endParaRPr lang="es-ES_tradnl"/>
          </a:p>
        </p:txBody>
      </p:sp>
    </p:spTree>
    <p:extLst>
      <p:ext uri="{BB962C8B-B14F-4D97-AF65-F5344CB8AC3E}">
        <p14:creationId xmlns:p14="http://schemas.microsoft.com/office/powerpoint/2010/main" val="229147511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Esto asegura mejores resultados, pero en la practica el efecto malo de heurísticas inconsistentes es bajo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79</a:t>
            </a:fld>
            <a:endParaRPr lang="es-ES_tradnl"/>
          </a:p>
        </p:txBody>
      </p:sp>
    </p:spTree>
    <p:extLst>
      <p:ext uri="{BB962C8B-B14F-4D97-AF65-F5344CB8AC3E}">
        <p14:creationId xmlns:p14="http://schemas.microsoft.com/office/powerpoint/2010/main" val="2843493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27305654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2299993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3/14/24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3/14/24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3/14/24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3/14/24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3/14/24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3/14/24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3/14/24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3/14/24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3/14/24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3/14/24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3/14/24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3/14/24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qr.ae/pKrGdr"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www.flaticon.com/free-icons/robot-vacuum-cleaner"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unsplash.com/@fraenkly?utm_content=creditCopyText&amp;utm_medium=referral&amp;utm_source=unsplash"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3.jpg"/><Relationship Id="rId4" Type="http://schemas.openxmlformats.org/officeDocument/2006/relationships/hyperlink" Target="https://unsplash.com/photos/brown-monkey-in-shallow-focus-photography-qEHBaxmi5Y4?utm_content=creditCopyText&amp;utm_medium=referral&amp;utm_source=unsplash"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unsplash.com/@fraenkly?utm_content=creditCopyText&amp;utm_medium=referral&amp;utm_source=unsplash"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3.jpg"/><Relationship Id="rId4" Type="http://schemas.openxmlformats.org/officeDocument/2006/relationships/hyperlink" Target="https://unsplash.com/photos/brown-monkey-in-shallow-focus-photography-qEHBaxmi5Y4?utm_content=creditCopyText&amp;utm_medium=referral&amp;utm_source=unsplash"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hyperlink" Target="https://www.flaticon.com/free-icons/robot-vacuum-cleaner"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hyperlink" Target="https://www.flaticon.com/free-icons/robot-vacuum-cleaner"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hyperlink" Target="https://www.flaticon.com/free-icons/robot-vacuum-cleaner"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hyperlink" Target="https://www.flaticon.com/free-icons/robot-vacuum-cleaner"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www.flaticon.com/free-icons/robot-vacuum-cleaner"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hyperlink" Target="https://www.flaticon.com/free-icons/robot-vacuum-cleaner"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hyperlink" Target="https://unsplash.com/@fraenkly?utm_content=creditCopyText&amp;utm_medium=referral&amp;utm_source=unsplash"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3.jpg"/><Relationship Id="rId4" Type="http://schemas.openxmlformats.org/officeDocument/2006/relationships/hyperlink" Target="https://unsplash.com/photos/brown-monkey-in-shallow-focus-photography-qEHBaxmi5Y4?utm_content=creditCopyText&amp;utm_medium=referral&amp;utm_source=unsplash"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10.sv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hyperlink" Target="https://creativecommons.org/licenses/by-sa/3.0/" TargetMode="External"/><Relationship Id="rId4" Type="http://schemas.openxmlformats.org/officeDocument/2006/relationships/image" Target="../media/image16.jpeg"/></Relationships>
</file>

<file path=ppt/slides/_rels/slide42.xml.rels><?xml version="1.0" encoding="UTF-8" standalone="yes"?>
<Relationships xmlns="http://schemas.openxmlformats.org/package/2006/relationships"><Relationship Id="rId3" Type="http://schemas.openxmlformats.org/officeDocument/2006/relationships/hyperlink" Target="https://unsplash.com/@yukiehamada?utm_content=creditCopyText&amp;utm_medium=referral&amp;utm_source=unsplash" TargetMode="External"/><Relationship Id="rId7" Type="http://schemas.openxmlformats.org/officeDocument/2006/relationships/hyperlink" Target="https://creativecommons.org/licenses/by-sa/3.0/"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7.jpg"/><Relationship Id="rId4" Type="http://schemas.openxmlformats.org/officeDocument/2006/relationships/hyperlink" Target="https://unsplash.com/photos/angkor-wat-bangkok-thailand-z3NhWL4O39Q?utm_content=creditCopyText&amp;utm_medium=referral&amp;utm_source=unsplash"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4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4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0.png"/></Relationships>
</file>

<file path=ppt/slides/_rels/slide5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12" Type="http://schemas.openxmlformats.org/officeDocument/2006/relationships/image" Target="../media/image33.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_rels/slide5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5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8.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5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9.xml"/><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5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 Id="rId9" Type="http://schemas.openxmlformats.org/officeDocument/2006/relationships/image" Target="../media/image49.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hyperlink" Target="http://www.ptolomeo.unam.mx:8080/jspui/bitstream/132.248.52.100/15146/3/Art%C3%ADculo.pdf" TargetMode="External"/><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Agentes</a:t>
            </a:r>
            <a:br>
              <a:rPr lang="es-ES_tradnl" dirty="0">
                <a:solidFill>
                  <a:srgbClr val="FFFFFF"/>
                </a:solidFill>
              </a:rPr>
            </a:br>
            <a:r>
              <a:rPr lang="es-ES_tradnl" dirty="0">
                <a:solidFill>
                  <a:srgbClr val="FFFFFF"/>
                </a:solidFill>
              </a:rPr>
              <a:t>Resolución de problemas </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F0DCB-4C2D-B73F-37AE-6A889FB59F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FC58F-3EA1-4D6C-44B2-B7550691395D}"/>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D1A3CDE0-DDED-8281-E644-C39F2CEA70C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E9CA19-5D18-2D5E-02D9-45972DA8971A}"/>
              </a:ext>
            </a:extLst>
          </p:cNvPr>
          <p:cNvSpPr>
            <a:spLocks noGrp="1"/>
          </p:cNvSpPr>
          <p:nvPr>
            <p:ph type="sldNum" sz="quarter" idx="12"/>
          </p:nvPr>
        </p:nvSpPr>
        <p:spPr/>
        <p:txBody>
          <a:bodyPr/>
          <a:lstStyle/>
          <a:p>
            <a:fld id="{87E7843D-FF13-4365-9478-9625B70A2705}" type="slidenum">
              <a:rPr lang="en-US" smtClean="0"/>
              <a:t>10</a:t>
            </a:fld>
            <a:endParaRPr lang="en-US"/>
          </a:p>
        </p:txBody>
      </p:sp>
      <p:sp>
        <p:nvSpPr>
          <p:cNvPr id="4" name="Content Placeholder 3">
            <a:extLst>
              <a:ext uri="{FF2B5EF4-FFF2-40B4-BE49-F238E27FC236}">
                <a16:creationId xmlns:a16="http://schemas.microsoft.com/office/drawing/2014/main" id="{779506BE-E5F0-D924-2AEF-50A5C438174C}"/>
              </a:ext>
            </a:extLst>
          </p:cNvPr>
          <p:cNvSpPr>
            <a:spLocks noGrp="1"/>
          </p:cNvSpPr>
          <p:nvPr>
            <p:ph idx="1"/>
          </p:nvPr>
        </p:nvSpPr>
        <p:spPr>
          <a:xfrm>
            <a:off x="700635" y="2293126"/>
            <a:ext cx="10691265" cy="3636088"/>
          </a:xfrm>
        </p:spPr>
        <p:txBody>
          <a:bodyPr>
            <a:normAutofit/>
          </a:bodyPr>
          <a:lstStyle/>
          <a:p>
            <a:pPr marL="0" indent="0">
              <a:buNone/>
            </a:pPr>
            <a:r>
              <a:rPr lang="es-ES" dirty="0"/>
              <a:t>Python es famoso por ser lento comparado con lenguajes como C++, por qué se usa en Machine </a:t>
            </a:r>
            <a:r>
              <a:rPr lang="es-ES" dirty="0" err="1"/>
              <a:t>Learning</a:t>
            </a:r>
            <a:r>
              <a:rPr lang="es-ES" dirty="0"/>
              <a:t> o IA?</a:t>
            </a:r>
          </a:p>
          <a:p>
            <a:r>
              <a:rPr lang="es-ES" dirty="0"/>
              <a:t>La respuesta es que no se usa librerías hechas Python. Ninguna de las bibliotecas que se utilizan está realmente escrita en Python. </a:t>
            </a:r>
          </a:p>
          <a:p>
            <a:r>
              <a:rPr lang="es-ES" dirty="0"/>
              <a:t>Casi siempre están escritos en Fortran o C++ y simplemente interactúan con Python a través de algún </a:t>
            </a:r>
            <a:r>
              <a:rPr lang="es-ES" dirty="0" err="1"/>
              <a:t>wrapper</a:t>
            </a:r>
            <a:r>
              <a:rPr lang="es-ES" dirty="0"/>
              <a:t>.</a:t>
            </a:r>
          </a:p>
          <a:p>
            <a:r>
              <a:rPr lang="es-ES" dirty="0"/>
              <a:t>La velocidad de Python es irrelevante si solo se interactúa con las librerías escritas en un C++ altamente optimizado.</a:t>
            </a:r>
          </a:p>
          <a:p>
            <a:pPr marL="0" indent="0" algn="r">
              <a:buNone/>
            </a:pPr>
            <a:r>
              <a:rPr lang="es-ES" b="1" dirty="0"/>
              <a:t>Fuente: </a:t>
            </a:r>
            <a:r>
              <a:rPr lang="es-ES" dirty="0">
                <a:hlinkClick r:id="rId3"/>
              </a:rPr>
              <a:t>https://</a:t>
            </a:r>
            <a:r>
              <a:rPr lang="es-ES" dirty="0" err="1">
                <a:hlinkClick r:id="rId3"/>
              </a:rPr>
              <a:t>qr.ae</a:t>
            </a:r>
            <a:r>
              <a:rPr lang="es-ES" dirty="0">
                <a:hlinkClick r:id="rId3"/>
              </a:rPr>
              <a:t>/</a:t>
            </a:r>
            <a:r>
              <a:rPr lang="es-ES" dirty="0" err="1">
                <a:hlinkClick r:id="rId3"/>
              </a:rPr>
              <a:t>pKrGdr</a:t>
            </a:r>
            <a:endParaRPr lang="es-ES" dirty="0"/>
          </a:p>
        </p:txBody>
      </p:sp>
    </p:spTree>
    <p:extLst>
      <p:ext uri="{BB962C8B-B14F-4D97-AF65-F5344CB8AC3E}">
        <p14:creationId xmlns:p14="http://schemas.microsoft.com/office/powerpoint/2010/main" val="31917698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Agente Racional</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86542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Un agente es cualquier cosa capaz de percibir su </a:t>
            </a:r>
            <a:r>
              <a:rPr lang="es-ES" b="1" dirty="0">
                <a:solidFill>
                  <a:schemeClr val="accent6"/>
                </a:solidFill>
              </a:rPr>
              <a:t>medioambiente</a:t>
            </a:r>
            <a:r>
              <a:rPr lang="es-ES" dirty="0"/>
              <a:t> con la ayuda de </a:t>
            </a:r>
            <a:r>
              <a:rPr lang="es-ES" b="1" dirty="0">
                <a:solidFill>
                  <a:schemeClr val="accent3"/>
                </a:solidFill>
              </a:rPr>
              <a:t>sensores</a:t>
            </a:r>
            <a:r>
              <a:rPr lang="es-ES" dirty="0"/>
              <a:t> y actuar en ese medio utilizando </a:t>
            </a:r>
            <a:r>
              <a:rPr lang="es-ES" b="1" dirty="0">
                <a:solidFill>
                  <a:schemeClr val="accent4"/>
                </a:solidFill>
              </a:rPr>
              <a:t>actuadores</a:t>
            </a:r>
            <a:r>
              <a:rPr lang="es-ES" dirty="0"/>
              <a:t>.</a:t>
            </a: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
        <p:nvSpPr>
          <p:cNvPr id="7" name="Rounded Rectangle 6">
            <a:extLst>
              <a:ext uri="{FF2B5EF4-FFF2-40B4-BE49-F238E27FC236}">
                <a16:creationId xmlns:a16="http://schemas.microsoft.com/office/drawing/2014/main" id="{FB19F561-0330-36CF-B1EE-D7FF9FD1B32E}"/>
              </a:ext>
            </a:extLst>
          </p:cNvPr>
          <p:cNvSpPr/>
          <p:nvPr/>
        </p:nvSpPr>
        <p:spPr>
          <a:xfrm>
            <a:off x="3035456" y="3248296"/>
            <a:ext cx="3222172" cy="267019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8" name="Rounded Rectangle 7">
            <a:extLst>
              <a:ext uri="{FF2B5EF4-FFF2-40B4-BE49-F238E27FC236}">
                <a16:creationId xmlns:a16="http://schemas.microsoft.com/office/drawing/2014/main" id="{8035C0F9-5C6E-58A1-DC9B-9D552EE8D848}"/>
              </a:ext>
            </a:extLst>
          </p:cNvPr>
          <p:cNvSpPr/>
          <p:nvPr/>
        </p:nvSpPr>
        <p:spPr>
          <a:xfrm rot="5400000">
            <a:off x="7438279" y="4139256"/>
            <a:ext cx="2670191"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9" name="TextBox 8">
            <a:extLst>
              <a:ext uri="{FF2B5EF4-FFF2-40B4-BE49-F238E27FC236}">
                <a16:creationId xmlns:a16="http://schemas.microsoft.com/office/drawing/2014/main" id="{8D7E8435-84E7-E671-F056-0334D6209523}"/>
              </a:ext>
            </a:extLst>
          </p:cNvPr>
          <p:cNvSpPr txBox="1"/>
          <p:nvPr/>
        </p:nvSpPr>
        <p:spPr>
          <a:xfrm>
            <a:off x="4130214" y="3257693"/>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0" name="TextBox 9">
            <a:extLst>
              <a:ext uri="{FF2B5EF4-FFF2-40B4-BE49-F238E27FC236}">
                <a16:creationId xmlns:a16="http://schemas.microsoft.com/office/drawing/2014/main" id="{64C9F2DD-78B3-594F-866F-E7D1681A26B9}"/>
              </a:ext>
            </a:extLst>
          </p:cNvPr>
          <p:cNvSpPr txBox="1"/>
          <p:nvPr/>
        </p:nvSpPr>
        <p:spPr>
          <a:xfrm>
            <a:off x="4081143" y="5460166"/>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1" name="Rectangle 10">
            <a:extLst>
              <a:ext uri="{FF2B5EF4-FFF2-40B4-BE49-F238E27FC236}">
                <a16:creationId xmlns:a16="http://schemas.microsoft.com/office/drawing/2014/main" id="{DF0E660E-A9B7-9F26-FF9E-217CD72A2046}"/>
              </a:ext>
            </a:extLst>
          </p:cNvPr>
          <p:cNvSpPr/>
          <p:nvPr/>
        </p:nvSpPr>
        <p:spPr>
          <a:xfrm>
            <a:off x="4176936" y="4216726"/>
            <a:ext cx="939209" cy="59218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a:t>
            </a:r>
          </a:p>
        </p:txBody>
      </p:sp>
      <p:cxnSp>
        <p:nvCxnSpPr>
          <p:cNvPr id="13" name="Straight Arrow Connector 12">
            <a:extLst>
              <a:ext uri="{FF2B5EF4-FFF2-40B4-BE49-F238E27FC236}">
                <a16:creationId xmlns:a16="http://schemas.microsoft.com/office/drawing/2014/main" id="{A80CC00F-8E5D-E2E2-3F34-80CE2254F159}"/>
              </a:ext>
            </a:extLst>
          </p:cNvPr>
          <p:cNvCxnSpPr>
            <a:cxnSpLocks/>
            <a:endCxn id="9" idx="3"/>
          </p:cNvCxnSpPr>
          <p:nvPr/>
        </p:nvCxnSpPr>
        <p:spPr>
          <a:xfrm flipH="1">
            <a:off x="5162869" y="3411582"/>
            <a:ext cx="3310574"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53CF1437-DCE3-1A2A-8DA3-1CDF558F9DBD}"/>
              </a:ext>
            </a:extLst>
          </p:cNvPr>
          <p:cNvCxnSpPr>
            <a:cxnSpLocks/>
          </p:cNvCxnSpPr>
          <p:nvPr/>
        </p:nvCxnSpPr>
        <p:spPr>
          <a:xfrm>
            <a:off x="5162869" y="5631472"/>
            <a:ext cx="339766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09EA760E-9E8F-C0D0-C057-362599D64BA2}"/>
              </a:ext>
            </a:extLst>
          </p:cNvPr>
          <p:cNvCxnSpPr>
            <a:cxnSpLocks/>
          </p:cNvCxnSpPr>
          <p:nvPr/>
        </p:nvCxnSpPr>
        <p:spPr>
          <a:xfrm>
            <a:off x="4646540" y="3540031"/>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0CFAD8F7-4DC4-E79D-AAAE-AD9716E35FAF}"/>
              </a:ext>
            </a:extLst>
          </p:cNvPr>
          <p:cNvCxnSpPr>
            <a:cxnSpLocks/>
          </p:cNvCxnSpPr>
          <p:nvPr/>
        </p:nvCxnSpPr>
        <p:spPr>
          <a:xfrm>
            <a:off x="4646540" y="4868087"/>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09004D9A-B387-296C-5410-EBD8C336D618}"/>
              </a:ext>
            </a:extLst>
          </p:cNvPr>
          <p:cNvSpPr txBox="1"/>
          <p:nvPr/>
        </p:nvSpPr>
        <p:spPr>
          <a:xfrm>
            <a:off x="6536790" y="3386142"/>
            <a:ext cx="1395376" cy="307777"/>
          </a:xfrm>
          <a:prstGeom prst="rect">
            <a:avLst/>
          </a:prstGeom>
          <a:noFill/>
        </p:spPr>
        <p:txBody>
          <a:bodyPr wrap="square" rtlCol="0">
            <a:spAutoFit/>
          </a:bodyPr>
          <a:lstStyle/>
          <a:p>
            <a:pPr algn="ctr"/>
            <a:r>
              <a:rPr lang="es-ES_tradnl" sz="1400" dirty="0"/>
              <a:t>Percepciones</a:t>
            </a:r>
          </a:p>
        </p:txBody>
      </p:sp>
      <p:sp>
        <p:nvSpPr>
          <p:cNvPr id="23" name="TextBox 22">
            <a:extLst>
              <a:ext uri="{FF2B5EF4-FFF2-40B4-BE49-F238E27FC236}">
                <a16:creationId xmlns:a16="http://schemas.microsoft.com/office/drawing/2014/main" id="{DF483700-DF6B-152F-84DC-1C976C2730CA}"/>
              </a:ext>
            </a:extLst>
          </p:cNvPr>
          <p:cNvSpPr txBox="1"/>
          <p:nvPr/>
        </p:nvSpPr>
        <p:spPr>
          <a:xfrm>
            <a:off x="6536790" y="5306277"/>
            <a:ext cx="1395376" cy="307777"/>
          </a:xfrm>
          <a:prstGeom prst="rect">
            <a:avLst/>
          </a:prstGeom>
          <a:noFill/>
        </p:spPr>
        <p:txBody>
          <a:bodyPr wrap="square" rtlCol="0">
            <a:spAutoFit/>
          </a:bodyPr>
          <a:lstStyle/>
          <a:p>
            <a:pPr algn="ctr"/>
            <a:r>
              <a:rPr lang="es-ES_tradnl" sz="1400" dirty="0"/>
              <a:t>Acciones</a:t>
            </a:r>
          </a:p>
        </p:txBody>
      </p:sp>
    </p:spTree>
    <p:extLst>
      <p:ext uri="{BB962C8B-B14F-4D97-AF65-F5344CB8AC3E}">
        <p14:creationId xmlns:p14="http://schemas.microsoft.com/office/powerpoint/2010/main" val="5245010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El término </a:t>
            </a:r>
            <a:r>
              <a:rPr lang="es-ES" b="1" dirty="0">
                <a:solidFill>
                  <a:schemeClr val="accent5">
                    <a:lumMod val="60000"/>
                    <a:lumOff val="40000"/>
                  </a:schemeClr>
                </a:solidFill>
              </a:rPr>
              <a:t>percepción</a:t>
            </a:r>
            <a:r>
              <a:rPr lang="es-ES" dirty="0"/>
              <a:t> se utiliza para indicar que el agente puede recibir entradas en cualquier instante. </a:t>
            </a:r>
          </a:p>
          <a:p>
            <a:pPr marL="0" indent="0">
              <a:buNone/>
            </a:pPr>
            <a:r>
              <a:rPr lang="es-ES" dirty="0"/>
              <a:t>La </a:t>
            </a:r>
            <a:r>
              <a:rPr lang="es-ES" b="1" dirty="0">
                <a:solidFill>
                  <a:schemeClr val="accent1">
                    <a:lumMod val="60000"/>
                    <a:lumOff val="40000"/>
                  </a:schemeClr>
                </a:solidFill>
              </a:rPr>
              <a:t>secuencia de percepciones </a:t>
            </a:r>
            <a:r>
              <a:rPr lang="es-ES" dirty="0"/>
              <a:t>de un agente refleja el historial completo de lo que el agente ha recibido. </a:t>
            </a:r>
          </a:p>
          <a:p>
            <a:pPr marL="0" indent="0">
              <a:buNone/>
            </a:pPr>
            <a:r>
              <a:rPr lang="es-ES" i="1" dirty="0">
                <a:solidFill>
                  <a:schemeClr val="accent6">
                    <a:lumMod val="60000"/>
                    <a:lumOff val="40000"/>
                  </a:schemeClr>
                </a:solidFill>
              </a:rPr>
              <a:t>Una elección de acción de un agente en un momento dado puede depender en su conocimiento incorporado y en la secuencia completa de percepciones hasta ese instante, pero no en cualquier cosa que no haya percibido.</a:t>
            </a:r>
            <a:r>
              <a:rPr lang="es-ES" dirty="0"/>
              <a:t> </a:t>
            </a:r>
          </a:p>
          <a:p>
            <a:pPr marL="0" indent="0">
              <a:buNone/>
            </a:pP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Tree>
    <p:extLst>
      <p:ext uri="{BB962C8B-B14F-4D97-AF65-F5344CB8AC3E}">
        <p14:creationId xmlns:p14="http://schemas.microsoft.com/office/powerpoint/2010/main" val="16119161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lnSpcReduction="10000"/>
          </a:bodyPr>
          <a:lstStyle/>
          <a:p>
            <a:pPr marL="0" indent="0">
              <a:buNone/>
            </a:pPr>
            <a:r>
              <a:rPr lang="es-ES" dirty="0"/>
              <a:t>En términos matemáticos, el comportamiento del agente viene dado por la </a:t>
            </a:r>
            <a:r>
              <a:rPr lang="es-ES" b="1" dirty="0">
                <a:solidFill>
                  <a:schemeClr val="accent4">
                    <a:lumMod val="60000"/>
                    <a:lumOff val="40000"/>
                  </a:schemeClr>
                </a:solidFill>
              </a:rPr>
              <a:t>función del agente </a:t>
            </a:r>
            <a:r>
              <a:rPr lang="es-ES" dirty="0"/>
              <a:t>que mapea una percepción dada en una acción.</a:t>
            </a:r>
          </a:p>
          <a:p>
            <a:pPr marL="0" indent="0">
              <a:buNone/>
            </a:pPr>
            <a:r>
              <a:rPr lang="es-ES" dirty="0"/>
              <a:t>En principio, con tiempo infinito, podemos construir una tabla que tabule cada acción dada una secuencia de percepción.</a:t>
            </a:r>
          </a:p>
          <a:p>
            <a:pPr marL="0" indent="0">
              <a:buNone/>
            </a:pPr>
            <a:r>
              <a:rPr lang="es-ES" dirty="0"/>
              <a:t>La tabla es una caracterización externa del agente. Internamente, la </a:t>
            </a:r>
            <a:r>
              <a:rPr lang="es-ES" b="1" dirty="0">
                <a:solidFill>
                  <a:schemeClr val="accent4">
                    <a:lumMod val="60000"/>
                    <a:lumOff val="40000"/>
                  </a:schemeClr>
                </a:solidFill>
              </a:rPr>
              <a:t>función del agente </a:t>
            </a:r>
            <a:r>
              <a:rPr lang="es-ES" dirty="0"/>
              <a:t>para un agente artificial será implementada por un </a:t>
            </a:r>
            <a:r>
              <a:rPr lang="es-ES" b="1" dirty="0">
                <a:solidFill>
                  <a:schemeClr val="accent6">
                    <a:lumMod val="60000"/>
                    <a:lumOff val="40000"/>
                  </a:schemeClr>
                </a:solidFill>
              </a:rPr>
              <a:t>programa del agente</a:t>
            </a:r>
            <a:r>
              <a:rPr lang="es-ES" dirty="0"/>
              <a:t>. </a:t>
            </a:r>
          </a:p>
          <a:p>
            <a:pPr marL="0" indent="0">
              <a:buNone/>
            </a:pPr>
            <a:r>
              <a:rPr lang="es-ES" dirty="0"/>
              <a:t>Es importante mantener estas dos ideas distintas. </a:t>
            </a:r>
          </a:p>
          <a:p>
            <a:pPr lvl="1"/>
            <a:r>
              <a:rPr lang="es-ES" dirty="0"/>
              <a:t>La </a:t>
            </a:r>
            <a:r>
              <a:rPr lang="es-ES" b="1" dirty="0">
                <a:solidFill>
                  <a:schemeClr val="accent4">
                    <a:lumMod val="60000"/>
                    <a:lumOff val="40000"/>
                  </a:schemeClr>
                </a:solidFill>
              </a:rPr>
              <a:t>función del agente </a:t>
            </a:r>
            <a:r>
              <a:rPr lang="es-ES" dirty="0"/>
              <a:t>es una descripción matemática abstracta. </a:t>
            </a:r>
          </a:p>
          <a:p>
            <a:pPr lvl="1"/>
            <a:r>
              <a:rPr lang="es-ES" dirty="0"/>
              <a:t>El </a:t>
            </a:r>
            <a:r>
              <a:rPr lang="es-ES" b="1" dirty="0">
                <a:solidFill>
                  <a:schemeClr val="accent6">
                    <a:lumMod val="60000"/>
                    <a:lumOff val="40000"/>
                  </a:schemeClr>
                </a:solidFill>
              </a:rPr>
              <a:t>programa del agente </a:t>
            </a:r>
            <a:r>
              <a:rPr lang="es-ES" dirty="0"/>
              <a:t>es una implementación concreta que se ejecuta dentro de algún sistema físico.</a:t>
            </a:r>
          </a:p>
          <a:p>
            <a:pPr marL="0" indent="0">
              <a:buNone/>
            </a:pPr>
            <a:endParaRPr lang="es-ES" b="1" dirty="0">
              <a:solidFill>
                <a:schemeClr val="accent4"/>
              </a:solidFill>
            </a:endParaRPr>
          </a:p>
          <a:p>
            <a:pPr marL="0" indent="0">
              <a:buNone/>
            </a:pP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Tree>
    <p:extLst>
      <p:ext uri="{BB962C8B-B14F-4D97-AF65-F5344CB8AC3E}">
        <p14:creationId xmlns:p14="http://schemas.microsoft.com/office/powerpoint/2010/main" val="2839487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Tenemos una </a:t>
            </a:r>
            <a:r>
              <a:rPr lang="es-ES" b="1" dirty="0">
                <a:solidFill>
                  <a:schemeClr val="accent6">
                    <a:lumMod val="60000"/>
                    <a:lumOff val="40000"/>
                  </a:schemeClr>
                </a:solidFill>
              </a:rPr>
              <a:t>agente aspiradora </a:t>
            </a:r>
            <a:r>
              <a:rPr lang="es-ES" dirty="0"/>
              <a:t>en un mundo que consiste en dos cuadros que pueden estar sucios o limpios (A y B). La aspiradora percibe si el cuadro en que está se encuentra limpio o sucio. Sus acciones son: </a:t>
            </a:r>
            <a:r>
              <a:rPr lang="es-ES" dirty="0">
                <a:solidFill>
                  <a:schemeClr val="accent2"/>
                </a:solidFill>
              </a:rPr>
              <a:t>Mover a la izquierda</a:t>
            </a:r>
            <a:r>
              <a:rPr lang="es-ES" dirty="0"/>
              <a:t>, </a:t>
            </a:r>
            <a:r>
              <a:rPr lang="es-ES" dirty="0">
                <a:solidFill>
                  <a:schemeClr val="accent3"/>
                </a:solidFill>
              </a:rPr>
              <a:t>Mover a la derecha</a:t>
            </a:r>
            <a:r>
              <a:rPr lang="es-ES" dirty="0"/>
              <a:t>, </a:t>
            </a:r>
            <a:r>
              <a:rPr lang="es-ES" dirty="0">
                <a:solidFill>
                  <a:schemeClr val="accent5"/>
                </a:solidFill>
              </a:rPr>
              <a:t>limpiar el cuadrado</a:t>
            </a:r>
            <a:r>
              <a:rPr lang="es-ES" dirty="0"/>
              <a:t>, </a:t>
            </a:r>
            <a:r>
              <a:rPr lang="es-ES" dirty="0">
                <a:solidFill>
                  <a:schemeClr val="accent1"/>
                </a:solidFill>
              </a:rPr>
              <a:t>no hacer nada</a:t>
            </a:r>
            <a:r>
              <a:rPr lang="es-ES" dirty="0"/>
              <a:t>.</a:t>
            </a: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 - Ejemplo</a:t>
            </a:r>
          </a:p>
        </p:txBody>
      </p:sp>
      <p:sp>
        <p:nvSpPr>
          <p:cNvPr id="7" name="Rectangle 6">
            <a:extLst>
              <a:ext uri="{FF2B5EF4-FFF2-40B4-BE49-F238E27FC236}">
                <a16:creationId xmlns:a16="http://schemas.microsoft.com/office/drawing/2014/main" id="{57930BB0-C43F-77E9-4F23-EA1496D35041}"/>
              </a:ext>
            </a:extLst>
          </p:cNvPr>
          <p:cNvSpPr/>
          <p:nvPr/>
        </p:nvSpPr>
        <p:spPr>
          <a:xfrm>
            <a:off x="3709852" y="3697664"/>
            <a:ext cx="2233235" cy="2100919"/>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A</a:t>
            </a:r>
          </a:p>
        </p:txBody>
      </p:sp>
      <p:sp>
        <p:nvSpPr>
          <p:cNvPr id="8" name="Rectangle 7">
            <a:extLst>
              <a:ext uri="{FF2B5EF4-FFF2-40B4-BE49-F238E27FC236}">
                <a16:creationId xmlns:a16="http://schemas.microsoft.com/office/drawing/2014/main" id="{557AE70C-A1CE-E63F-6F67-265929F38B50}"/>
              </a:ext>
            </a:extLst>
          </p:cNvPr>
          <p:cNvSpPr/>
          <p:nvPr/>
        </p:nvSpPr>
        <p:spPr>
          <a:xfrm>
            <a:off x="6248915" y="3704354"/>
            <a:ext cx="2233235" cy="2100919"/>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B</a:t>
            </a:r>
          </a:p>
        </p:txBody>
      </p:sp>
      <p:pic>
        <p:nvPicPr>
          <p:cNvPr id="10" name="Picture 9" descr="A black background with a black square&#10;&#10;Description automatically generated with medium confidence">
            <a:extLst>
              <a:ext uri="{FF2B5EF4-FFF2-40B4-BE49-F238E27FC236}">
                <a16:creationId xmlns:a16="http://schemas.microsoft.com/office/drawing/2014/main" id="{4C83B8A0-B98B-BF1F-2AD7-DB48364F774E}"/>
              </a:ext>
            </a:extLst>
          </p:cNvPr>
          <p:cNvPicPr>
            <a:picLocks noChangeAspect="1"/>
          </p:cNvPicPr>
          <p:nvPr/>
        </p:nvPicPr>
        <p:blipFill>
          <a:blip r:embed="rId3"/>
          <a:stretch>
            <a:fillRect/>
          </a:stretch>
        </p:blipFill>
        <p:spPr>
          <a:xfrm>
            <a:off x="4269814" y="3819525"/>
            <a:ext cx="1113309" cy="1113309"/>
          </a:xfrm>
          <a:prstGeom prst="rect">
            <a:avLst/>
          </a:prstGeom>
        </p:spPr>
      </p:pic>
      <p:sp>
        <p:nvSpPr>
          <p:cNvPr id="12" name="TextBox 11">
            <a:extLst>
              <a:ext uri="{FF2B5EF4-FFF2-40B4-BE49-F238E27FC236}">
                <a16:creationId xmlns:a16="http://schemas.microsoft.com/office/drawing/2014/main" id="{B8FF8B0C-6A4D-3345-41CA-3B44FA70FFC9}"/>
              </a:ext>
            </a:extLst>
          </p:cNvPr>
          <p:cNvSpPr txBox="1"/>
          <p:nvPr/>
        </p:nvSpPr>
        <p:spPr>
          <a:xfrm>
            <a:off x="6046267" y="6356350"/>
            <a:ext cx="6096000" cy="307777"/>
          </a:xfrm>
          <a:prstGeom prst="rect">
            <a:avLst/>
          </a:prstGeom>
          <a:noFill/>
        </p:spPr>
        <p:txBody>
          <a:bodyPr wrap="square">
            <a:spAutoFit/>
          </a:bodyPr>
          <a:lstStyle/>
          <a:p>
            <a:r>
              <a:rPr lang="es-ES_tradnl" sz="1400" dirty="0">
                <a:hlinkClick r:id="rId4"/>
              </a:rPr>
              <a:t>Robot vacuum cleaner icons created by smashingstocks - Flaticon</a:t>
            </a:r>
            <a:endParaRPr lang="es-ES_tradnl" sz="1400" dirty="0"/>
          </a:p>
        </p:txBody>
      </p:sp>
      <p:sp>
        <p:nvSpPr>
          <p:cNvPr id="13" name="Oval 12">
            <a:extLst>
              <a:ext uri="{FF2B5EF4-FFF2-40B4-BE49-F238E27FC236}">
                <a16:creationId xmlns:a16="http://schemas.microsoft.com/office/drawing/2014/main" id="{47C5CF70-CB93-CAAB-7CD6-F41DBAEF661C}"/>
              </a:ext>
            </a:extLst>
          </p:cNvPr>
          <p:cNvSpPr/>
          <p:nvPr/>
        </p:nvSpPr>
        <p:spPr>
          <a:xfrm>
            <a:off x="4196196" y="5404446"/>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Oval 13">
            <a:extLst>
              <a:ext uri="{FF2B5EF4-FFF2-40B4-BE49-F238E27FC236}">
                <a16:creationId xmlns:a16="http://schemas.microsoft.com/office/drawing/2014/main" id="{F33891B8-C4F5-846D-49A9-1ACC2929CB70}"/>
              </a:ext>
            </a:extLst>
          </p:cNvPr>
          <p:cNvSpPr/>
          <p:nvPr/>
        </p:nvSpPr>
        <p:spPr>
          <a:xfrm>
            <a:off x="4502024" y="5404446"/>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Oval 14">
            <a:extLst>
              <a:ext uri="{FF2B5EF4-FFF2-40B4-BE49-F238E27FC236}">
                <a16:creationId xmlns:a16="http://schemas.microsoft.com/office/drawing/2014/main" id="{BAB99509-906A-138F-28F0-9C36021D421F}"/>
              </a:ext>
            </a:extLst>
          </p:cNvPr>
          <p:cNvSpPr/>
          <p:nvPr/>
        </p:nvSpPr>
        <p:spPr>
          <a:xfrm>
            <a:off x="4807852" y="5404446"/>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Oval 15">
            <a:extLst>
              <a:ext uri="{FF2B5EF4-FFF2-40B4-BE49-F238E27FC236}">
                <a16:creationId xmlns:a16="http://schemas.microsoft.com/office/drawing/2014/main" id="{A3446BFE-8159-41B9-4A1E-BC5FA9BF64F2}"/>
              </a:ext>
            </a:extLst>
          </p:cNvPr>
          <p:cNvSpPr/>
          <p:nvPr/>
        </p:nvSpPr>
        <p:spPr>
          <a:xfrm>
            <a:off x="5113680" y="5404446"/>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Oval 16">
            <a:extLst>
              <a:ext uri="{FF2B5EF4-FFF2-40B4-BE49-F238E27FC236}">
                <a16:creationId xmlns:a16="http://schemas.microsoft.com/office/drawing/2014/main" id="{F096EE81-B502-3BA5-81D4-3CF85706C919}"/>
              </a:ext>
            </a:extLst>
          </p:cNvPr>
          <p:cNvSpPr/>
          <p:nvPr/>
        </p:nvSpPr>
        <p:spPr>
          <a:xfrm>
            <a:off x="4376056" y="5121004"/>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Oval 17">
            <a:extLst>
              <a:ext uri="{FF2B5EF4-FFF2-40B4-BE49-F238E27FC236}">
                <a16:creationId xmlns:a16="http://schemas.microsoft.com/office/drawing/2014/main" id="{BF5F1777-BF10-AC04-1934-466C21E6997C}"/>
              </a:ext>
            </a:extLst>
          </p:cNvPr>
          <p:cNvSpPr/>
          <p:nvPr/>
        </p:nvSpPr>
        <p:spPr>
          <a:xfrm>
            <a:off x="4716083" y="5121003"/>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Oval 18">
            <a:extLst>
              <a:ext uri="{FF2B5EF4-FFF2-40B4-BE49-F238E27FC236}">
                <a16:creationId xmlns:a16="http://schemas.microsoft.com/office/drawing/2014/main" id="{4B73150D-3798-E439-9483-E313E65195AD}"/>
              </a:ext>
            </a:extLst>
          </p:cNvPr>
          <p:cNvSpPr/>
          <p:nvPr/>
        </p:nvSpPr>
        <p:spPr>
          <a:xfrm>
            <a:off x="6816402" y="5460118"/>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Oval 19">
            <a:extLst>
              <a:ext uri="{FF2B5EF4-FFF2-40B4-BE49-F238E27FC236}">
                <a16:creationId xmlns:a16="http://schemas.microsoft.com/office/drawing/2014/main" id="{C4602EBE-817B-CDAC-B379-AC9685E881F1}"/>
              </a:ext>
            </a:extLst>
          </p:cNvPr>
          <p:cNvSpPr/>
          <p:nvPr/>
        </p:nvSpPr>
        <p:spPr>
          <a:xfrm>
            <a:off x="7122230" y="5460118"/>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Oval 20">
            <a:extLst>
              <a:ext uri="{FF2B5EF4-FFF2-40B4-BE49-F238E27FC236}">
                <a16:creationId xmlns:a16="http://schemas.microsoft.com/office/drawing/2014/main" id="{072DED9C-B025-4B4C-81F3-E80285748C97}"/>
              </a:ext>
            </a:extLst>
          </p:cNvPr>
          <p:cNvSpPr/>
          <p:nvPr/>
        </p:nvSpPr>
        <p:spPr>
          <a:xfrm>
            <a:off x="7428058" y="5460118"/>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2" name="Oval 21">
            <a:extLst>
              <a:ext uri="{FF2B5EF4-FFF2-40B4-BE49-F238E27FC236}">
                <a16:creationId xmlns:a16="http://schemas.microsoft.com/office/drawing/2014/main" id="{7FDE1585-E2B6-D1E9-F9E2-E306630CCFD4}"/>
              </a:ext>
            </a:extLst>
          </p:cNvPr>
          <p:cNvSpPr/>
          <p:nvPr/>
        </p:nvSpPr>
        <p:spPr>
          <a:xfrm>
            <a:off x="7733886" y="5460118"/>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3" name="Oval 22">
            <a:extLst>
              <a:ext uri="{FF2B5EF4-FFF2-40B4-BE49-F238E27FC236}">
                <a16:creationId xmlns:a16="http://schemas.microsoft.com/office/drawing/2014/main" id="{2591FB8E-C5B8-6A70-2D65-078DD3CC29F6}"/>
              </a:ext>
            </a:extLst>
          </p:cNvPr>
          <p:cNvSpPr/>
          <p:nvPr/>
        </p:nvSpPr>
        <p:spPr>
          <a:xfrm>
            <a:off x="6996262" y="5176676"/>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Oval 23">
            <a:extLst>
              <a:ext uri="{FF2B5EF4-FFF2-40B4-BE49-F238E27FC236}">
                <a16:creationId xmlns:a16="http://schemas.microsoft.com/office/drawing/2014/main" id="{A5EA3CBE-64AA-81C7-64BF-80FFE16623FD}"/>
              </a:ext>
            </a:extLst>
          </p:cNvPr>
          <p:cNvSpPr/>
          <p:nvPr/>
        </p:nvSpPr>
        <p:spPr>
          <a:xfrm>
            <a:off x="7336289" y="5176675"/>
            <a:ext cx="181086" cy="200297"/>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0361909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La tabla (de forma parcial) de secuencia de percepción y acción:</a:t>
            </a: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 - Ejemplo</a:t>
            </a:r>
          </a:p>
        </p:txBody>
      </p:sp>
      <p:graphicFrame>
        <p:nvGraphicFramePr>
          <p:cNvPr id="9" name="Table 8">
            <a:extLst>
              <a:ext uri="{FF2B5EF4-FFF2-40B4-BE49-F238E27FC236}">
                <a16:creationId xmlns:a16="http://schemas.microsoft.com/office/drawing/2014/main" id="{AB1443A6-7F07-22E3-E51E-D57A570FE429}"/>
              </a:ext>
            </a:extLst>
          </p:cNvPr>
          <p:cNvGraphicFramePr>
            <a:graphicFrameLocks noGrp="1"/>
          </p:cNvGraphicFramePr>
          <p:nvPr>
            <p:extLst>
              <p:ext uri="{D42A27DB-BD31-4B8C-83A1-F6EECF244321}">
                <p14:modId xmlns:p14="http://schemas.microsoft.com/office/powerpoint/2010/main" val="3246135977"/>
              </p:ext>
            </p:extLst>
          </p:nvPr>
        </p:nvGraphicFramePr>
        <p:xfrm>
          <a:off x="3685262" y="2726551"/>
          <a:ext cx="4821475" cy="3352800"/>
        </p:xfrm>
        <a:graphic>
          <a:graphicData uri="http://schemas.openxmlformats.org/drawingml/2006/table">
            <a:tbl>
              <a:tblPr firstRow="1" bandRow="1">
                <a:tableStyleId>{073A0DAA-6AF3-43AB-8588-CEC1D06C72B9}</a:tableStyleId>
              </a:tblPr>
              <a:tblGrid>
                <a:gridCol w="3373129">
                  <a:extLst>
                    <a:ext uri="{9D8B030D-6E8A-4147-A177-3AD203B41FA5}">
                      <a16:colId xmlns:a16="http://schemas.microsoft.com/office/drawing/2014/main" val="1804127423"/>
                    </a:ext>
                  </a:extLst>
                </a:gridCol>
                <a:gridCol w="1448346">
                  <a:extLst>
                    <a:ext uri="{9D8B030D-6E8A-4147-A177-3AD203B41FA5}">
                      <a16:colId xmlns:a16="http://schemas.microsoft.com/office/drawing/2014/main" val="2576353462"/>
                    </a:ext>
                  </a:extLst>
                </a:gridCol>
              </a:tblGrid>
              <a:tr h="255084">
                <a:tc>
                  <a:txBody>
                    <a:bodyPr/>
                    <a:lstStyle/>
                    <a:p>
                      <a:r>
                        <a:rPr lang="es-ES_tradnl" sz="1400" dirty="0"/>
                        <a:t>Secuencia de percepción</a:t>
                      </a:r>
                    </a:p>
                  </a:txBody>
                  <a:tcPr/>
                </a:tc>
                <a:tc>
                  <a:txBody>
                    <a:bodyPr/>
                    <a:lstStyle/>
                    <a:p>
                      <a:r>
                        <a:rPr lang="es-ES_tradnl" sz="1400" dirty="0"/>
                        <a:t>Acción</a:t>
                      </a:r>
                    </a:p>
                  </a:txBody>
                  <a:tcPr/>
                </a:tc>
                <a:extLst>
                  <a:ext uri="{0D108BD9-81ED-4DB2-BD59-A6C34878D82A}">
                    <a16:rowId xmlns:a16="http://schemas.microsoft.com/office/drawing/2014/main" val="3405953201"/>
                  </a:ext>
                </a:extLst>
              </a:tr>
              <a:tr h="251314">
                <a:tc>
                  <a:txBody>
                    <a:bodyPr/>
                    <a:lstStyle/>
                    <a:p>
                      <a:r>
                        <a:rPr lang="es-ES_tradnl" sz="1400" dirty="0"/>
                        <a:t>[A, Limpio]</a:t>
                      </a:r>
                    </a:p>
                  </a:txBody>
                  <a:tcPr/>
                </a:tc>
                <a:tc>
                  <a:txBody>
                    <a:bodyPr/>
                    <a:lstStyle/>
                    <a:p>
                      <a:r>
                        <a:rPr lang="es-ES" sz="1400" dirty="0">
                          <a:solidFill>
                            <a:schemeClr val="accent3"/>
                          </a:solidFill>
                        </a:rPr>
                        <a:t>Derecha</a:t>
                      </a:r>
                      <a:endParaRPr lang="es-ES_tradnl" sz="1400" dirty="0"/>
                    </a:p>
                  </a:txBody>
                  <a:tcPr/>
                </a:tc>
                <a:extLst>
                  <a:ext uri="{0D108BD9-81ED-4DB2-BD59-A6C34878D82A}">
                    <a16:rowId xmlns:a16="http://schemas.microsoft.com/office/drawing/2014/main" val="3607470924"/>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 Sucio]</a:t>
                      </a:r>
                    </a:p>
                  </a:txBody>
                  <a:tcPr/>
                </a:tc>
                <a:tc>
                  <a:txBody>
                    <a:bodyPr/>
                    <a:lstStyle/>
                    <a:p>
                      <a:r>
                        <a:rPr lang="es-ES" sz="1400" dirty="0">
                          <a:solidFill>
                            <a:schemeClr val="accent5"/>
                          </a:solidFill>
                        </a:rPr>
                        <a:t>Limpiar</a:t>
                      </a:r>
                      <a:endParaRPr lang="es-ES_tradnl" sz="1400" dirty="0"/>
                    </a:p>
                  </a:txBody>
                  <a:tcPr/>
                </a:tc>
                <a:extLst>
                  <a:ext uri="{0D108BD9-81ED-4DB2-BD59-A6C34878D82A}">
                    <a16:rowId xmlns:a16="http://schemas.microsoft.com/office/drawing/2014/main" val="3353652940"/>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[B, Limpio]</a:t>
                      </a:r>
                    </a:p>
                  </a:txBody>
                  <a:tcPr/>
                </a:tc>
                <a:tc>
                  <a:txBody>
                    <a:bodyPr/>
                    <a:lstStyle/>
                    <a:p>
                      <a:r>
                        <a:rPr lang="es-ES" sz="1400" dirty="0">
                          <a:solidFill>
                            <a:schemeClr val="accent2"/>
                          </a:solidFill>
                        </a:rPr>
                        <a:t>Izquierda</a:t>
                      </a:r>
                      <a:endParaRPr lang="es-ES_tradnl" sz="1400" dirty="0"/>
                    </a:p>
                  </a:txBody>
                  <a:tcPr/>
                </a:tc>
                <a:extLst>
                  <a:ext uri="{0D108BD9-81ED-4DB2-BD59-A6C34878D82A}">
                    <a16:rowId xmlns:a16="http://schemas.microsoft.com/office/drawing/2014/main" val="1550512510"/>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[B, Sucio]</a:t>
                      </a:r>
                    </a:p>
                  </a:txBody>
                  <a:tcPr/>
                </a:tc>
                <a:tc>
                  <a:txBody>
                    <a:bodyPr/>
                    <a:lstStyle/>
                    <a:p>
                      <a:r>
                        <a:rPr lang="es-ES" sz="1400" dirty="0">
                          <a:solidFill>
                            <a:schemeClr val="accent5"/>
                          </a:solidFill>
                        </a:rPr>
                        <a:t>Limpiar</a:t>
                      </a:r>
                      <a:endParaRPr lang="es-ES_tradnl" sz="1400" dirty="0"/>
                    </a:p>
                  </a:txBody>
                  <a:tcPr/>
                </a:tc>
                <a:extLst>
                  <a:ext uri="{0D108BD9-81ED-4DB2-BD59-A6C34878D82A}">
                    <a16:rowId xmlns:a16="http://schemas.microsoft.com/office/drawing/2014/main" val="4292492671"/>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 Limpio], [A, Limpio]</a:t>
                      </a:r>
                    </a:p>
                  </a:txBody>
                  <a:tcPr/>
                </a:tc>
                <a:tc>
                  <a:txBody>
                    <a:bodyPr/>
                    <a:lstStyle/>
                    <a:p>
                      <a:r>
                        <a:rPr lang="es-ES" sz="1400" dirty="0">
                          <a:solidFill>
                            <a:schemeClr val="accent3"/>
                          </a:solidFill>
                        </a:rPr>
                        <a:t>Derecha</a:t>
                      </a:r>
                      <a:endParaRPr lang="es-ES_tradnl" sz="1400" dirty="0"/>
                    </a:p>
                  </a:txBody>
                  <a:tcPr/>
                </a:tc>
                <a:extLst>
                  <a:ext uri="{0D108BD9-81ED-4DB2-BD59-A6C34878D82A}">
                    <a16:rowId xmlns:a16="http://schemas.microsoft.com/office/drawing/2014/main" val="390727477"/>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 Limpio], [A, Sucio]</a:t>
                      </a:r>
                    </a:p>
                  </a:txBody>
                  <a:tcPr/>
                </a:tc>
                <a:tc>
                  <a:txBody>
                    <a:bodyPr/>
                    <a:lstStyle/>
                    <a:p>
                      <a:r>
                        <a:rPr lang="es-ES" sz="1400" dirty="0">
                          <a:solidFill>
                            <a:schemeClr val="accent5"/>
                          </a:solidFill>
                        </a:rPr>
                        <a:t>Limpiar</a:t>
                      </a:r>
                      <a:endParaRPr lang="es-ES_tradnl" sz="1400" dirty="0"/>
                    </a:p>
                  </a:txBody>
                  <a:tcPr/>
                </a:tc>
                <a:extLst>
                  <a:ext uri="{0D108BD9-81ED-4DB2-BD59-A6C34878D82A}">
                    <a16:rowId xmlns:a16="http://schemas.microsoft.com/office/drawing/2014/main" val="2378283960"/>
                  </a:ext>
                </a:extLst>
              </a:tr>
              <a:tr h="251314">
                <a:tc>
                  <a:txBody>
                    <a:bodyPr/>
                    <a:lstStyle/>
                    <a:p>
                      <a:r>
                        <a:rPr lang="es-ES_tradnl" sz="1400" dirty="0"/>
                        <a:t>…</a:t>
                      </a:r>
                    </a:p>
                  </a:txBody>
                  <a:tcPr/>
                </a:tc>
                <a:tc>
                  <a:txBody>
                    <a:bodyPr/>
                    <a:lstStyle/>
                    <a:p>
                      <a:endParaRPr lang="es-ES_tradnl" sz="1400" dirty="0"/>
                    </a:p>
                  </a:txBody>
                  <a:tcPr/>
                </a:tc>
                <a:extLst>
                  <a:ext uri="{0D108BD9-81ED-4DB2-BD59-A6C34878D82A}">
                    <a16:rowId xmlns:a16="http://schemas.microsoft.com/office/drawing/2014/main" val="2251969313"/>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 Limpio], [A, Limpio], [A, Limpio]</a:t>
                      </a:r>
                    </a:p>
                  </a:txBody>
                  <a:tcPr/>
                </a:tc>
                <a:tc>
                  <a:txBody>
                    <a:bodyPr/>
                    <a:lstStyle/>
                    <a:p>
                      <a:r>
                        <a:rPr lang="es-ES" sz="1400" dirty="0">
                          <a:solidFill>
                            <a:schemeClr val="accent3"/>
                          </a:solidFill>
                        </a:rPr>
                        <a:t>Derecha</a:t>
                      </a:r>
                      <a:endParaRPr lang="es-ES_tradnl" sz="1400" dirty="0"/>
                    </a:p>
                  </a:txBody>
                  <a:tcPr/>
                </a:tc>
                <a:extLst>
                  <a:ext uri="{0D108BD9-81ED-4DB2-BD59-A6C34878D82A}">
                    <a16:rowId xmlns:a16="http://schemas.microsoft.com/office/drawing/2014/main" val="3346925364"/>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 Limpio], [A, Limpio], [A, Sucio]</a:t>
                      </a:r>
                    </a:p>
                  </a:txBody>
                  <a:tcPr/>
                </a:tc>
                <a:tc>
                  <a:txBody>
                    <a:bodyPr/>
                    <a:lstStyle/>
                    <a:p>
                      <a:r>
                        <a:rPr lang="es-ES" sz="1400" dirty="0">
                          <a:solidFill>
                            <a:schemeClr val="accent5"/>
                          </a:solidFill>
                        </a:rPr>
                        <a:t>Limpiar</a:t>
                      </a:r>
                      <a:endParaRPr lang="es-ES_tradnl" sz="1400" dirty="0"/>
                    </a:p>
                  </a:txBody>
                  <a:tcPr/>
                </a:tc>
                <a:extLst>
                  <a:ext uri="{0D108BD9-81ED-4DB2-BD59-A6C34878D82A}">
                    <a16:rowId xmlns:a16="http://schemas.microsoft.com/office/drawing/2014/main" val="3319461980"/>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t>
                      </a:r>
                    </a:p>
                  </a:txBody>
                  <a:tcPr/>
                </a:tc>
                <a:tc>
                  <a:txBody>
                    <a:bodyPr/>
                    <a:lstStyle/>
                    <a:p>
                      <a:endParaRPr lang="es-ES_tradnl" sz="1400" dirty="0"/>
                    </a:p>
                  </a:txBody>
                  <a:tcPr/>
                </a:tc>
                <a:extLst>
                  <a:ext uri="{0D108BD9-81ED-4DB2-BD59-A6C34878D82A}">
                    <a16:rowId xmlns:a16="http://schemas.microsoft.com/office/drawing/2014/main" val="1154380878"/>
                  </a:ext>
                </a:extLst>
              </a:tr>
            </a:tbl>
          </a:graphicData>
        </a:graphic>
      </p:graphicFrame>
    </p:spTree>
    <p:extLst>
      <p:ext uri="{BB962C8B-B14F-4D97-AF65-F5344CB8AC3E}">
        <p14:creationId xmlns:p14="http://schemas.microsoft.com/office/powerpoint/2010/main" val="9043881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17</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Un programa del agente para el ambiente de dos cajas, este programa implementa la tabla:</a:t>
            </a: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 - Ejemplo</a:t>
            </a:r>
          </a:p>
        </p:txBody>
      </p:sp>
      <p:pic>
        <p:nvPicPr>
          <p:cNvPr id="16" name="Picture 15" descr="A screen shot of a computer program&#10;&#10;Description automatically generated">
            <a:extLst>
              <a:ext uri="{FF2B5EF4-FFF2-40B4-BE49-F238E27FC236}">
                <a16:creationId xmlns:a16="http://schemas.microsoft.com/office/drawing/2014/main" id="{9B5F1D60-6036-E6D1-88E9-BD1ED1A281E2}"/>
              </a:ext>
            </a:extLst>
          </p:cNvPr>
          <p:cNvPicPr>
            <a:picLocks noChangeAspect="1"/>
          </p:cNvPicPr>
          <p:nvPr/>
        </p:nvPicPr>
        <p:blipFill>
          <a:blip r:embed="rId3"/>
          <a:stretch>
            <a:fillRect/>
          </a:stretch>
        </p:blipFill>
        <p:spPr>
          <a:xfrm>
            <a:off x="2863326" y="2570125"/>
            <a:ext cx="6943456" cy="3367784"/>
          </a:xfrm>
          <a:prstGeom prst="rect">
            <a:avLst/>
          </a:prstGeom>
        </p:spPr>
      </p:pic>
    </p:spTree>
    <p:extLst>
      <p:ext uri="{BB962C8B-B14F-4D97-AF65-F5344CB8AC3E}">
        <p14:creationId xmlns:p14="http://schemas.microsoft.com/office/powerpoint/2010/main" val="5353126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4171406" y="2293126"/>
            <a:ext cx="7220493" cy="3636088"/>
          </a:xfrm>
        </p:spPr>
        <p:txBody>
          <a:bodyPr>
            <a:normAutofit lnSpcReduction="10000"/>
          </a:bodyPr>
          <a:lstStyle/>
          <a:p>
            <a:pPr marL="0" indent="0">
              <a:buNone/>
            </a:pPr>
            <a:r>
              <a:rPr lang="es-ES" dirty="0"/>
              <a:t>Las medidas de rendimiento incluyen los criterios que determinan el éxito en el comportamiento del agente. Estos deben ser objetivos, y en general, determinados por el diseñador.</a:t>
            </a:r>
          </a:p>
          <a:p>
            <a:pPr marL="0" indent="0">
              <a:buNone/>
            </a:pPr>
            <a:r>
              <a:rPr lang="es-ES" dirty="0"/>
              <a:t>El ejemplo de la aspiradora se puede proponer utilizar como medida de rendimiento </a:t>
            </a:r>
            <a:r>
              <a:rPr lang="es-ES" b="1" dirty="0">
                <a:solidFill>
                  <a:schemeClr val="accent5"/>
                </a:solidFill>
              </a:rPr>
              <a:t>la cantidad de suciedad limpiada en un período de 8 horas</a:t>
            </a:r>
            <a:r>
              <a:rPr lang="es-ES" dirty="0"/>
              <a:t>. </a:t>
            </a:r>
          </a:p>
          <a:p>
            <a:pPr marL="0" indent="0">
              <a:buNone/>
            </a:pPr>
            <a:r>
              <a:rPr lang="es-ES" i="1" dirty="0">
                <a:solidFill>
                  <a:srgbClr val="C00000"/>
                </a:solidFill>
              </a:rPr>
              <a:t>Pero ojo, un agente racional puede maximizar esta medida de rendimiento limpiando la suciedad, tirando la basura al suelo, limpiándola de nuevo, y así sucesivamente.</a:t>
            </a:r>
          </a:p>
          <a:p>
            <a:pPr marL="0" indent="0">
              <a:buNone/>
            </a:pPr>
            <a:r>
              <a:rPr lang="es-ES" dirty="0"/>
              <a:t>La selección de la medida de rendimiento no es siempre fácil. </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Medida de rendimiento</a:t>
            </a:r>
          </a:p>
        </p:txBody>
      </p:sp>
      <p:sp>
        <p:nvSpPr>
          <p:cNvPr id="11" name="TextBox 10">
            <a:extLst>
              <a:ext uri="{FF2B5EF4-FFF2-40B4-BE49-F238E27FC236}">
                <a16:creationId xmlns:a16="http://schemas.microsoft.com/office/drawing/2014/main" id="{DB6EC93B-FF98-A647-A2D0-25358431D4AA}"/>
              </a:ext>
            </a:extLst>
          </p:cNvPr>
          <p:cNvSpPr txBox="1"/>
          <p:nvPr/>
        </p:nvSpPr>
        <p:spPr>
          <a:xfrm>
            <a:off x="8008260" y="6385023"/>
            <a:ext cx="3246929" cy="307777"/>
          </a:xfrm>
          <a:prstGeom prst="rect">
            <a:avLst/>
          </a:prstGeom>
          <a:noFill/>
        </p:spPr>
        <p:txBody>
          <a:bodyPr wrap="square">
            <a:spAutoFit/>
          </a:bodyPr>
          <a:lstStyle/>
          <a:p>
            <a:r>
              <a:rPr lang="en-US" sz="1400" dirty="0"/>
              <a:t>Photo by </a:t>
            </a:r>
            <a:r>
              <a:rPr lang="en-US" sz="1400" dirty="0">
                <a:hlinkClick r:id="rId3"/>
              </a:rPr>
              <a:t>Frank Holleman</a:t>
            </a:r>
            <a:r>
              <a:rPr lang="en-US" sz="1400" dirty="0"/>
              <a:t> on </a:t>
            </a:r>
            <a:r>
              <a:rPr lang="en-US" sz="1400" dirty="0">
                <a:hlinkClick r:id="rId4"/>
              </a:rPr>
              <a:t>Unsplash</a:t>
            </a:r>
            <a:endParaRPr lang="es-ES_tradnl" sz="1400" dirty="0"/>
          </a:p>
        </p:txBody>
      </p:sp>
      <p:pic>
        <p:nvPicPr>
          <p:cNvPr id="13" name="Picture 12" descr="A monkey eating a nut&#10;&#10;Description automatically generated">
            <a:extLst>
              <a:ext uri="{FF2B5EF4-FFF2-40B4-BE49-F238E27FC236}">
                <a16:creationId xmlns:a16="http://schemas.microsoft.com/office/drawing/2014/main" id="{C820E73A-487C-D416-991C-0E14B69198B2}"/>
              </a:ext>
            </a:extLst>
          </p:cNvPr>
          <p:cNvPicPr>
            <a:picLocks noChangeAspect="1"/>
          </p:cNvPicPr>
          <p:nvPr/>
        </p:nvPicPr>
        <p:blipFill rotWithShape="1">
          <a:blip r:embed="rId5"/>
          <a:srcRect t="49234" r="56785" b="33437"/>
          <a:stretch/>
        </p:blipFill>
        <p:spPr>
          <a:xfrm rot="16200000">
            <a:off x="617977" y="2932584"/>
            <a:ext cx="3636087" cy="2187073"/>
          </a:xfrm>
          <a:prstGeom prst="rect">
            <a:avLst/>
          </a:prstGeom>
        </p:spPr>
      </p:pic>
    </p:spTree>
    <p:extLst>
      <p:ext uri="{BB962C8B-B14F-4D97-AF65-F5344CB8AC3E}">
        <p14:creationId xmlns:p14="http://schemas.microsoft.com/office/powerpoint/2010/main" val="6829103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4171406" y="2293126"/>
            <a:ext cx="7220493" cy="3636088"/>
          </a:xfrm>
        </p:spPr>
        <p:txBody>
          <a:bodyPr>
            <a:normAutofit fontScale="92500" lnSpcReduction="20000"/>
          </a:bodyPr>
          <a:lstStyle/>
          <a:p>
            <a:pPr marL="0" indent="0">
              <a:buNone/>
            </a:pPr>
            <a:r>
              <a:rPr lang="es-ES" dirty="0"/>
              <a:t>Como regla general, es mejor diseñar medidas de utilidad de acuerdo con lo que se quiere para el entorno, más que de acuerdo con cómo se cree que el agente debe comportarse.</a:t>
            </a:r>
          </a:p>
          <a:p>
            <a:pPr marL="0" indent="0">
              <a:buNone/>
            </a:pPr>
            <a:r>
              <a:rPr lang="es-ES" i="1" dirty="0">
                <a:solidFill>
                  <a:schemeClr val="accent4"/>
                </a:solidFill>
              </a:rPr>
              <a:t>Por ejemplo, recompensar al agente un punto por cada cuadricula limpia en cada periodo de tiempo.</a:t>
            </a:r>
          </a:p>
          <a:p>
            <a:pPr marL="0" indent="0">
              <a:buNone/>
            </a:pPr>
            <a:r>
              <a:rPr lang="es-ES" dirty="0"/>
              <a:t>Pero esto también puede llevarnos a un problema, dado que la noción de limpieza de suelo limpio está basada en un en nivel de limpieza promedio a lo largo del tiempo. Y esto se puede alcanzar:</a:t>
            </a:r>
          </a:p>
          <a:p>
            <a:r>
              <a:rPr lang="es-ES" dirty="0">
                <a:solidFill>
                  <a:schemeClr val="accent5"/>
                </a:solidFill>
              </a:rPr>
              <a:t>Haciendo una limpieza mediocre pero continua</a:t>
            </a:r>
          </a:p>
          <a:p>
            <a:r>
              <a:rPr lang="es-ES" dirty="0">
                <a:solidFill>
                  <a:schemeClr val="accent2"/>
                </a:solidFill>
              </a:rPr>
              <a:t>Limpiando en profundidad, con largos descansos.</a:t>
            </a:r>
          </a:p>
          <a:p>
            <a:pPr marL="0" indent="0">
              <a:buNone/>
            </a:pPr>
            <a:r>
              <a:rPr lang="es-ES" dirty="0"/>
              <a:t>La forma más adecuada es una cuestión filosófica.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Medida de rendimiento</a:t>
            </a:r>
          </a:p>
        </p:txBody>
      </p:sp>
      <p:sp>
        <p:nvSpPr>
          <p:cNvPr id="7" name="TextBox 6">
            <a:extLst>
              <a:ext uri="{FF2B5EF4-FFF2-40B4-BE49-F238E27FC236}">
                <a16:creationId xmlns:a16="http://schemas.microsoft.com/office/drawing/2014/main" id="{8AB16579-2BF1-40F9-0F18-CE6FA4AB018F}"/>
              </a:ext>
            </a:extLst>
          </p:cNvPr>
          <p:cNvSpPr txBox="1"/>
          <p:nvPr/>
        </p:nvSpPr>
        <p:spPr>
          <a:xfrm>
            <a:off x="8008260" y="6385023"/>
            <a:ext cx="3246929" cy="307777"/>
          </a:xfrm>
          <a:prstGeom prst="rect">
            <a:avLst/>
          </a:prstGeom>
          <a:noFill/>
        </p:spPr>
        <p:txBody>
          <a:bodyPr wrap="square">
            <a:spAutoFit/>
          </a:bodyPr>
          <a:lstStyle/>
          <a:p>
            <a:r>
              <a:rPr lang="en-US" sz="1400" dirty="0"/>
              <a:t>Photo by </a:t>
            </a:r>
            <a:r>
              <a:rPr lang="en-US" sz="1400" dirty="0">
                <a:hlinkClick r:id="rId3"/>
              </a:rPr>
              <a:t>Frank Holleman</a:t>
            </a:r>
            <a:r>
              <a:rPr lang="en-US" sz="1400" dirty="0"/>
              <a:t> on </a:t>
            </a:r>
            <a:r>
              <a:rPr lang="en-US" sz="1400" dirty="0">
                <a:hlinkClick r:id="rId4"/>
              </a:rPr>
              <a:t>Unsplash</a:t>
            </a:r>
            <a:endParaRPr lang="es-ES_tradnl" sz="1400" dirty="0"/>
          </a:p>
        </p:txBody>
      </p:sp>
      <p:pic>
        <p:nvPicPr>
          <p:cNvPr id="10" name="Picture 9" descr="A monkey eating a nut&#10;&#10;Description automatically generated">
            <a:extLst>
              <a:ext uri="{FF2B5EF4-FFF2-40B4-BE49-F238E27FC236}">
                <a16:creationId xmlns:a16="http://schemas.microsoft.com/office/drawing/2014/main" id="{BF02E497-BB21-94A2-BD9E-D5570E77998A}"/>
              </a:ext>
            </a:extLst>
          </p:cNvPr>
          <p:cNvPicPr>
            <a:picLocks noChangeAspect="1"/>
          </p:cNvPicPr>
          <p:nvPr/>
        </p:nvPicPr>
        <p:blipFill rotWithShape="1">
          <a:blip r:embed="rId5"/>
          <a:srcRect t="49234" r="56785" b="33437"/>
          <a:stretch/>
        </p:blipFill>
        <p:spPr>
          <a:xfrm rot="16200000">
            <a:off x="617977" y="2932584"/>
            <a:ext cx="3636087" cy="2187073"/>
          </a:xfrm>
          <a:prstGeom prst="rect">
            <a:avLst/>
          </a:prstGeom>
        </p:spPr>
      </p:pic>
    </p:spTree>
    <p:extLst>
      <p:ext uri="{BB962C8B-B14F-4D97-AF65-F5344CB8AC3E}">
        <p14:creationId xmlns:p14="http://schemas.microsoft.com/office/powerpoint/2010/main" val="976693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Lo que vimos la clase anterior…</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La racionalidad en un momento dado depende de cuatro factores:</a:t>
            </a:r>
          </a:p>
          <a:p>
            <a:pPr lvl="1"/>
            <a:r>
              <a:rPr lang="es-ES" dirty="0"/>
              <a:t>La medida de rendimiento que define el criterio de éxito.</a:t>
            </a:r>
          </a:p>
          <a:p>
            <a:pPr lvl="1"/>
            <a:r>
              <a:rPr lang="es-ES" dirty="0"/>
              <a:t>El conocimiento previo del agente sobre el entorno..</a:t>
            </a:r>
          </a:p>
          <a:p>
            <a:pPr lvl="1"/>
            <a:r>
              <a:rPr lang="es-ES" dirty="0"/>
              <a:t>Las acciones que el agente puede llevar a cabo.</a:t>
            </a:r>
          </a:p>
          <a:p>
            <a:pPr lvl="1"/>
            <a:r>
              <a:rPr lang="es-ES" dirty="0"/>
              <a:t>La secuencia de percepciones del agente hasta este momento.</a:t>
            </a:r>
            <a:br>
              <a:rPr lang="es-ES" dirty="0"/>
            </a:br>
            <a:endParaRPr lang="es-ES" i="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ounded Rectangle 6">
            <a:extLst>
              <a:ext uri="{FF2B5EF4-FFF2-40B4-BE49-F238E27FC236}">
                <a16:creationId xmlns:a16="http://schemas.microsoft.com/office/drawing/2014/main" id="{B8C85415-9AFE-15CF-B498-99CF9A416472}"/>
              </a:ext>
            </a:extLst>
          </p:cNvPr>
          <p:cNvSpPr/>
          <p:nvPr/>
        </p:nvSpPr>
        <p:spPr>
          <a:xfrm>
            <a:off x="754974" y="4720046"/>
            <a:ext cx="10736390" cy="10885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i="1" dirty="0"/>
              <a:t>En cada posible secuencia de percepciones, un agente racional deberá seleccionar aquella acción que supuestamente maximice su medida de rendimiento, basándose en las evidencias aportadas por la secuencia de percepciones y en el conocimiento que el agente mantiene almacenado.</a:t>
            </a:r>
          </a:p>
        </p:txBody>
      </p:sp>
      <p:sp>
        <p:nvSpPr>
          <p:cNvPr id="8" name="TextBox 7">
            <a:extLst>
              <a:ext uri="{FF2B5EF4-FFF2-40B4-BE49-F238E27FC236}">
                <a16:creationId xmlns:a16="http://schemas.microsoft.com/office/drawing/2014/main" id="{E4C8188D-9A6E-A870-9A20-281CE5940B0C}"/>
              </a:ext>
            </a:extLst>
          </p:cNvPr>
          <p:cNvSpPr txBox="1"/>
          <p:nvPr/>
        </p:nvSpPr>
        <p:spPr>
          <a:xfrm>
            <a:off x="752302" y="4350714"/>
            <a:ext cx="2882520" cy="369332"/>
          </a:xfrm>
          <a:prstGeom prst="rect">
            <a:avLst/>
          </a:prstGeom>
          <a:noFill/>
        </p:spPr>
        <p:txBody>
          <a:bodyPr wrap="none" rtlCol="0">
            <a:spAutoFit/>
          </a:bodyPr>
          <a:lstStyle/>
          <a:p>
            <a:r>
              <a:rPr lang="es-ES_tradnl" b="1" dirty="0">
                <a:solidFill>
                  <a:schemeClr val="accent1"/>
                </a:solidFill>
              </a:rPr>
              <a:t>Definición de racionalidad</a:t>
            </a:r>
          </a:p>
        </p:txBody>
      </p:sp>
    </p:spTree>
    <p:extLst>
      <p:ext uri="{BB962C8B-B14F-4D97-AF65-F5344CB8AC3E}">
        <p14:creationId xmlns:p14="http://schemas.microsoft.com/office/powerpoint/2010/main" val="23865225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21</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ectangle 6">
            <a:extLst>
              <a:ext uri="{FF2B5EF4-FFF2-40B4-BE49-F238E27FC236}">
                <a16:creationId xmlns:a16="http://schemas.microsoft.com/office/drawing/2014/main" id="{57930BB0-C43F-77E9-4F23-EA1496D35041}"/>
              </a:ext>
            </a:extLst>
          </p:cNvPr>
          <p:cNvSpPr/>
          <p:nvPr/>
        </p:nvSpPr>
        <p:spPr>
          <a:xfrm>
            <a:off x="1798834"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A</a:t>
            </a:r>
          </a:p>
        </p:txBody>
      </p:sp>
      <p:sp>
        <p:nvSpPr>
          <p:cNvPr id="8" name="Rectangle 7">
            <a:extLst>
              <a:ext uri="{FF2B5EF4-FFF2-40B4-BE49-F238E27FC236}">
                <a16:creationId xmlns:a16="http://schemas.microsoft.com/office/drawing/2014/main" id="{557AE70C-A1CE-E63F-6F67-265929F38B50}"/>
              </a:ext>
            </a:extLst>
          </p:cNvPr>
          <p:cNvSpPr/>
          <p:nvPr/>
        </p:nvSpPr>
        <p:spPr>
          <a:xfrm>
            <a:off x="7001888"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B</a:t>
            </a:r>
          </a:p>
        </p:txBody>
      </p:sp>
      <p:pic>
        <p:nvPicPr>
          <p:cNvPr id="10" name="Picture 9" descr="A black background with a black square&#10;&#10;Description automatically generated with medium confidence">
            <a:extLst>
              <a:ext uri="{FF2B5EF4-FFF2-40B4-BE49-F238E27FC236}">
                <a16:creationId xmlns:a16="http://schemas.microsoft.com/office/drawing/2014/main" id="{4C83B8A0-B98B-BF1F-2AD7-DB48364F774E}"/>
              </a:ext>
            </a:extLst>
          </p:cNvPr>
          <p:cNvPicPr>
            <a:picLocks noChangeAspect="1"/>
          </p:cNvPicPr>
          <p:nvPr/>
        </p:nvPicPr>
        <p:blipFill>
          <a:blip r:embed="rId3"/>
          <a:stretch>
            <a:fillRect/>
          </a:stretch>
        </p:blipFill>
        <p:spPr>
          <a:xfrm>
            <a:off x="2520318" y="2909117"/>
            <a:ext cx="1608795" cy="1608795"/>
          </a:xfrm>
          <a:prstGeom prst="rect">
            <a:avLst/>
          </a:prstGeom>
        </p:spPr>
      </p:pic>
      <p:sp>
        <p:nvSpPr>
          <p:cNvPr id="12" name="TextBox 11">
            <a:extLst>
              <a:ext uri="{FF2B5EF4-FFF2-40B4-BE49-F238E27FC236}">
                <a16:creationId xmlns:a16="http://schemas.microsoft.com/office/drawing/2014/main" id="{B8FF8B0C-6A4D-3345-41CA-3B44FA70FFC9}"/>
              </a:ext>
            </a:extLst>
          </p:cNvPr>
          <p:cNvSpPr txBox="1"/>
          <p:nvPr/>
        </p:nvSpPr>
        <p:spPr>
          <a:xfrm>
            <a:off x="6046267" y="6356350"/>
            <a:ext cx="6096000" cy="307777"/>
          </a:xfrm>
          <a:prstGeom prst="rect">
            <a:avLst/>
          </a:prstGeom>
          <a:noFill/>
        </p:spPr>
        <p:txBody>
          <a:bodyPr wrap="square">
            <a:spAutoFit/>
          </a:bodyPr>
          <a:lstStyle/>
          <a:p>
            <a:r>
              <a:rPr lang="es-ES_tradnl" sz="1400" dirty="0">
                <a:hlinkClick r:id="rId4"/>
              </a:rPr>
              <a:t>Robot vacuum cleaner icons created by smashingstocks - Flaticon</a:t>
            </a:r>
            <a:endParaRPr lang="es-ES_tradnl" sz="1400" dirty="0"/>
          </a:p>
        </p:txBody>
      </p:sp>
      <p:sp>
        <p:nvSpPr>
          <p:cNvPr id="13" name="Oval 12">
            <a:extLst>
              <a:ext uri="{FF2B5EF4-FFF2-40B4-BE49-F238E27FC236}">
                <a16:creationId xmlns:a16="http://schemas.microsoft.com/office/drawing/2014/main" id="{47C5CF70-CB93-CAAB-7CD6-F41DBAEF661C}"/>
              </a:ext>
            </a:extLst>
          </p:cNvPr>
          <p:cNvSpPr/>
          <p:nvPr/>
        </p:nvSpPr>
        <p:spPr>
          <a:xfrm>
            <a:off x="2734949" y="5085121"/>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Oval 13">
            <a:extLst>
              <a:ext uri="{FF2B5EF4-FFF2-40B4-BE49-F238E27FC236}">
                <a16:creationId xmlns:a16="http://schemas.microsoft.com/office/drawing/2014/main" id="{F33891B8-C4F5-846D-49A9-1ACC2929CB70}"/>
              </a:ext>
            </a:extLst>
          </p:cNvPr>
          <p:cNvSpPr/>
          <p:nvPr/>
        </p:nvSpPr>
        <p:spPr>
          <a:xfrm>
            <a:off x="3040777" y="5085121"/>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Oval 14">
            <a:extLst>
              <a:ext uri="{FF2B5EF4-FFF2-40B4-BE49-F238E27FC236}">
                <a16:creationId xmlns:a16="http://schemas.microsoft.com/office/drawing/2014/main" id="{BAB99509-906A-138F-28F0-9C36021D421F}"/>
              </a:ext>
            </a:extLst>
          </p:cNvPr>
          <p:cNvSpPr/>
          <p:nvPr/>
        </p:nvSpPr>
        <p:spPr>
          <a:xfrm>
            <a:off x="3346605" y="5085121"/>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Oval 15">
            <a:extLst>
              <a:ext uri="{FF2B5EF4-FFF2-40B4-BE49-F238E27FC236}">
                <a16:creationId xmlns:a16="http://schemas.microsoft.com/office/drawing/2014/main" id="{A3446BFE-8159-41B9-4A1E-BC5FA9BF64F2}"/>
              </a:ext>
            </a:extLst>
          </p:cNvPr>
          <p:cNvSpPr/>
          <p:nvPr/>
        </p:nvSpPr>
        <p:spPr>
          <a:xfrm>
            <a:off x="3652433" y="5085121"/>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Oval 16">
            <a:extLst>
              <a:ext uri="{FF2B5EF4-FFF2-40B4-BE49-F238E27FC236}">
                <a16:creationId xmlns:a16="http://schemas.microsoft.com/office/drawing/2014/main" id="{F096EE81-B502-3BA5-81D4-3CF85706C919}"/>
              </a:ext>
            </a:extLst>
          </p:cNvPr>
          <p:cNvSpPr/>
          <p:nvPr/>
        </p:nvSpPr>
        <p:spPr>
          <a:xfrm>
            <a:off x="2914809" y="4801679"/>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Oval 17">
            <a:extLst>
              <a:ext uri="{FF2B5EF4-FFF2-40B4-BE49-F238E27FC236}">
                <a16:creationId xmlns:a16="http://schemas.microsoft.com/office/drawing/2014/main" id="{BF5F1777-BF10-AC04-1934-466C21E6997C}"/>
              </a:ext>
            </a:extLst>
          </p:cNvPr>
          <p:cNvSpPr/>
          <p:nvPr/>
        </p:nvSpPr>
        <p:spPr>
          <a:xfrm>
            <a:off x="3254836" y="4801678"/>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Oval 18">
            <a:extLst>
              <a:ext uri="{FF2B5EF4-FFF2-40B4-BE49-F238E27FC236}">
                <a16:creationId xmlns:a16="http://schemas.microsoft.com/office/drawing/2014/main" id="{4B73150D-3798-E439-9483-E313E65195AD}"/>
              </a:ext>
            </a:extLst>
          </p:cNvPr>
          <p:cNvSpPr/>
          <p:nvPr/>
        </p:nvSpPr>
        <p:spPr>
          <a:xfrm>
            <a:off x="8128515"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Oval 19">
            <a:extLst>
              <a:ext uri="{FF2B5EF4-FFF2-40B4-BE49-F238E27FC236}">
                <a16:creationId xmlns:a16="http://schemas.microsoft.com/office/drawing/2014/main" id="{C4602EBE-817B-CDAC-B379-AC9685E881F1}"/>
              </a:ext>
            </a:extLst>
          </p:cNvPr>
          <p:cNvSpPr/>
          <p:nvPr/>
        </p:nvSpPr>
        <p:spPr>
          <a:xfrm>
            <a:off x="8434343"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Oval 20">
            <a:extLst>
              <a:ext uri="{FF2B5EF4-FFF2-40B4-BE49-F238E27FC236}">
                <a16:creationId xmlns:a16="http://schemas.microsoft.com/office/drawing/2014/main" id="{072DED9C-B025-4B4C-81F3-E80285748C97}"/>
              </a:ext>
            </a:extLst>
          </p:cNvPr>
          <p:cNvSpPr/>
          <p:nvPr/>
        </p:nvSpPr>
        <p:spPr>
          <a:xfrm>
            <a:off x="8740171"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2" name="Oval 21">
            <a:extLst>
              <a:ext uri="{FF2B5EF4-FFF2-40B4-BE49-F238E27FC236}">
                <a16:creationId xmlns:a16="http://schemas.microsoft.com/office/drawing/2014/main" id="{7FDE1585-E2B6-D1E9-F9E2-E306630CCFD4}"/>
              </a:ext>
            </a:extLst>
          </p:cNvPr>
          <p:cNvSpPr/>
          <p:nvPr/>
        </p:nvSpPr>
        <p:spPr>
          <a:xfrm>
            <a:off x="9045999"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3" name="Oval 22">
            <a:extLst>
              <a:ext uri="{FF2B5EF4-FFF2-40B4-BE49-F238E27FC236}">
                <a16:creationId xmlns:a16="http://schemas.microsoft.com/office/drawing/2014/main" id="{2591FB8E-C5B8-6A70-2D65-078DD3CC29F6}"/>
              </a:ext>
            </a:extLst>
          </p:cNvPr>
          <p:cNvSpPr/>
          <p:nvPr/>
        </p:nvSpPr>
        <p:spPr>
          <a:xfrm>
            <a:off x="8308375" y="4893234"/>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Oval 23">
            <a:extLst>
              <a:ext uri="{FF2B5EF4-FFF2-40B4-BE49-F238E27FC236}">
                <a16:creationId xmlns:a16="http://schemas.microsoft.com/office/drawing/2014/main" id="{A5EA3CBE-64AA-81C7-64BF-80FFE16623FD}"/>
              </a:ext>
            </a:extLst>
          </p:cNvPr>
          <p:cNvSpPr/>
          <p:nvPr/>
        </p:nvSpPr>
        <p:spPr>
          <a:xfrm>
            <a:off x="8648402" y="4893233"/>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5" name="Picture 24" descr="A screen shot of a computer program&#10;&#10;Description automatically generated">
            <a:extLst>
              <a:ext uri="{FF2B5EF4-FFF2-40B4-BE49-F238E27FC236}">
                <a16:creationId xmlns:a16="http://schemas.microsoft.com/office/drawing/2014/main" id="{1203BFEA-3C19-F431-0907-1D69C15B5228}"/>
              </a:ext>
            </a:extLst>
          </p:cNvPr>
          <p:cNvPicPr>
            <a:picLocks noChangeAspect="1"/>
          </p:cNvPicPr>
          <p:nvPr/>
        </p:nvPicPr>
        <p:blipFill rotWithShape="1">
          <a:blip r:embed="rId5"/>
          <a:srcRect l="11416" t="20524" r="11138" b="23366"/>
          <a:stretch/>
        </p:blipFill>
        <p:spPr>
          <a:xfrm>
            <a:off x="7458604" y="971083"/>
            <a:ext cx="3622766" cy="1273055"/>
          </a:xfrm>
          <a:prstGeom prst="rect">
            <a:avLst/>
          </a:prstGeom>
        </p:spPr>
      </p:pic>
      <p:sp>
        <p:nvSpPr>
          <p:cNvPr id="26" name="TextBox 25">
            <a:extLst>
              <a:ext uri="{FF2B5EF4-FFF2-40B4-BE49-F238E27FC236}">
                <a16:creationId xmlns:a16="http://schemas.microsoft.com/office/drawing/2014/main" id="{E61121A7-3140-62AA-F836-A9FAEDBD8BB4}"/>
              </a:ext>
            </a:extLst>
          </p:cNvPr>
          <p:cNvSpPr txBox="1"/>
          <p:nvPr/>
        </p:nvSpPr>
        <p:spPr>
          <a:xfrm>
            <a:off x="715383" y="2057261"/>
            <a:ext cx="4270721" cy="369332"/>
          </a:xfrm>
          <a:prstGeom prst="rect">
            <a:avLst/>
          </a:prstGeom>
          <a:noFill/>
        </p:spPr>
        <p:txBody>
          <a:bodyPr wrap="none" rtlCol="0">
            <a:spAutoFit/>
          </a:bodyPr>
          <a:lstStyle/>
          <a:p>
            <a:r>
              <a:rPr lang="es-ES_tradnl" b="1" dirty="0">
                <a:solidFill>
                  <a:schemeClr val="accent1"/>
                </a:solidFill>
              </a:rPr>
              <a:t>¿La función de la aspiradora es racional?</a:t>
            </a:r>
          </a:p>
        </p:txBody>
      </p:sp>
    </p:spTree>
    <p:extLst>
      <p:ext uri="{BB962C8B-B14F-4D97-AF65-F5344CB8AC3E}">
        <p14:creationId xmlns:p14="http://schemas.microsoft.com/office/powerpoint/2010/main" val="27240334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ectangle 6">
            <a:extLst>
              <a:ext uri="{FF2B5EF4-FFF2-40B4-BE49-F238E27FC236}">
                <a16:creationId xmlns:a16="http://schemas.microsoft.com/office/drawing/2014/main" id="{57930BB0-C43F-77E9-4F23-EA1496D35041}"/>
              </a:ext>
            </a:extLst>
          </p:cNvPr>
          <p:cNvSpPr/>
          <p:nvPr/>
        </p:nvSpPr>
        <p:spPr>
          <a:xfrm>
            <a:off x="1798834"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A</a:t>
            </a:r>
          </a:p>
        </p:txBody>
      </p:sp>
      <p:sp>
        <p:nvSpPr>
          <p:cNvPr id="8" name="Rectangle 7">
            <a:extLst>
              <a:ext uri="{FF2B5EF4-FFF2-40B4-BE49-F238E27FC236}">
                <a16:creationId xmlns:a16="http://schemas.microsoft.com/office/drawing/2014/main" id="{557AE70C-A1CE-E63F-6F67-265929F38B50}"/>
              </a:ext>
            </a:extLst>
          </p:cNvPr>
          <p:cNvSpPr/>
          <p:nvPr/>
        </p:nvSpPr>
        <p:spPr>
          <a:xfrm>
            <a:off x="7001888"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B</a:t>
            </a:r>
          </a:p>
        </p:txBody>
      </p:sp>
      <p:pic>
        <p:nvPicPr>
          <p:cNvPr id="10" name="Picture 9" descr="A black background with a black square&#10;&#10;Description automatically generated with medium confidence">
            <a:extLst>
              <a:ext uri="{FF2B5EF4-FFF2-40B4-BE49-F238E27FC236}">
                <a16:creationId xmlns:a16="http://schemas.microsoft.com/office/drawing/2014/main" id="{4C83B8A0-B98B-BF1F-2AD7-DB48364F774E}"/>
              </a:ext>
            </a:extLst>
          </p:cNvPr>
          <p:cNvPicPr>
            <a:picLocks noChangeAspect="1"/>
          </p:cNvPicPr>
          <p:nvPr/>
        </p:nvPicPr>
        <p:blipFill>
          <a:blip r:embed="rId3"/>
          <a:stretch>
            <a:fillRect/>
          </a:stretch>
        </p:blipFill>
        <p:spPr>
          <a:xfrm>
            <a:off x="2520318" y="2909117"/>
            <a:ext cx="1608795" cy="1608795"/>
          </a:xfrm>
          <a:prstGeom prst="rect">
            <a:avLst/>
          </a:prstGeom>
        </p:spPr>
      </p:pic>
      <p:sp>
        <p:nvSpPr>
          <p:cNvPr id="12" name="TextBox 11">
            <a:extLst>
              <a:ext uri="{FF2B5EF4-FFF2-40B4-BE49-F238E27FC236}">
                <a16:creationId xmlns:a16="http://schemas.microsoft.com/office/drawing/2014/main" id="{B8FF8B0C-6A4D-3345-41CA-3B44FA70FFC9}"/>
              </a:ext>
            </a:extLst>
          </p:cNvPr>
          <p:cNvSpPr txBox="1"/>
          <p:nvPr/>
        </p:nvSpPr>
        <p:spPr>
          <a:xfrm>
            <a:off x="6046267" y="6356350"/>
            <a:ext cx="6096000" cy="307777"/>
          </a:xfrm>
          <a:prstGeom prst="rect">
            <a:avLst/>
          </a:prstGeom>
          <a:noFill/>
        </p:spPr>
        <p:txBody>
          <a:bodyPr wrap="square">
            <a:spAutoFit/>
          </a:bodyPr>
          <a:lstStyle/>
          <a:p>
            <a:r>
              <a:rPr lang="es-ES_tradnl" sz="1400" dirty="0">
                <a:hlinkClick r:id="rId4"/>
              </a:rPr>
              <a:t>Robot vacuum cleaner icons created by smashingstocks - Flaticon</a:t>
            </a:r>
            <a:endParaRPr lang="es-ES_tradnl" sz="1400" dirty="0"/>
          </a:p>
        </p:txBody>
      </p:sp>
      <p:sp>
        <p:nvSpPr>
          <p:cNvPr id="19" name="Oval 18">
            <a:extLst>
              <a:ext uri="{FF2B5EF4-FFF2-40B4-BE49-F238E27FC236}">
                <a16:creationId xmlns:a16="http://schemas.microsoft.com/office/drawing/2014/main" id="{4B73150D-3798-E439-9483-E313E65195AD}"/>
              </a:ext>
            </a:extLst>
          </p:cNvPr>
          <p:cNvSpPr/>
          <p:nvPr/>
        </p:nvSpPr>
        <p:spPr>
          <a:xfrm>
            <a:off x="8128515"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Oval 19">
            <a:extLst>
              <a:ext uri="{FF2B5EF4-FFF2-40B4-BE49-F238E27FC236}">
                <a16:creationId xmlns:a16="http://schemas.microsoft.com/office/drawing/2014/main" id="{C4602EBE-817B-CDAC-B379-AC9685E881F1}"/>
              </a:ext>
            </a:extLst>
          </p:cNvPr>
          <p:cNvSpPr/>
          <p:nvPr/>
        </p:nvSpPr>
        <p:spPr>
          <a:xfrm>
            <a:off x="8434343"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Oval 20">
            <a:extLst>
              <a:ext uri="{FF2B5EF4-FFF2-40B4-BE49-F238E27FC236}">
                <a16:creationId xmlns:a16="http://schemas.microsoft.com/office/drawing/2014/main" id="{072DED9C-B025-4B4C-81F3-E80285748C97}"/>
              </a:ext>
            </a:extLst>
          </p:cNvPr>
          <p:cNvSpPr/>
          <p:nvPr/>
        </p:nvSpPr>
        <p:spPr>
          <a:xfrm>
            <a:off x="8740171"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2" name="Oval 21">
            <a:extLst>
              <a:ext uri="{FF2B5EF4-FFF2-40B4-BE49-F238E27FC236}">
                <a16:creationId xmlns:a16="http://schemas.microsoft.com/office/drawing/2014/main" id="{7FDE1585-E2B6-D1E9-F9E2-E306630CCFD4}"/>
              </a:ext>
            </a:extLst>
          </p:cNvPr>
          <p:cNvSpPr/>
          <p:nvPr/>
        </p:nvSpPr>
        <p:spPr>
          <a:xfrm>
            <a:off x="9045999"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3" name="Oval 22">
            <a:extLst>
              <a:ext uri="{FF2B5EF4-FFF2-40B4-BE49-F238E27FC236}">
                <a16:creationId xmlns:a16="http://schemas.microsoft.com/office/drawing/2014/main" id="{2591FB8E-C5B8-6A70-2D65-078DD3CC29F6}"/>
              </a:ext>
            </a:extLst>
          </p:cNvPr>
          <p:cNvSpPr/>
          <p:nvPr/>
        </p:nvSpPr>
        <p:spPr>
          <a:xfrm>
            <a:off x="8308375" y="4893234"/>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Oval 23">
            <a:extLst>
              <a:ext uri="{FF2B5EF4-FFF2-40B4-BE49-F238E27FC236}">
                <a16:creationId xmlns:a16="http://schemas.microsoft.com/office/drawing/2014/main" id="{A5EA3CBE-64AA-81C7-64BF-80FFE16623FD}"/>
              </a:ext>
            </a:extLst>
          </p:cNvPr>
          <p:cNvSpPr/>
          <p:nvPr/>
        </p:nvSpPr>
        <p:spPr>
          <a:xfrm>
            <a:off x="8648402" y="4893233"/>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5" name="Picture 24" descr="A screen shot of a computer program&#10;&#10;Description automatically generated">
            <a:extLst>
              <a:ext uri="{FF2B5EF4-FFF2-40B4-BE49-F238E27FC236}">
                <a16:creationId xmlns:a16="http://schemas.microsoft.com/office/drawing/2014/main" id="{1203BFEA-3C19-F431-0907-1D69C15B5228}"/>
              </a:ext>
            </a:extLst>
          </p:cNvPr>
          <p:cNvPicPr>
            <a:picLocks noChangeAspect="1"/>
          </p:cNvPicPr>
          <p:nvPr/>
        </p:nvPicPr>
        <p:blipFill rotWithShape="1">
          <a:blip r:embed="rId5"/>
          <a:srcRect l="11416" t="20524" r="11138" b="23366"/>
          <a:stretch/>
        </p:blipFill>
        <p:spPr>
          <a:xfrm>
            <a:off x="7458604" y="971083"/>
            <a:ext cx="3622766" cy="1273055"/>
          </a:xfrm>
          <a:prstGeom prst="rect">
            <a:avLst/>
          </a:prstGeom>
        </p:spPr>
      </p:pic>
      <p:sp>
        <p:nvSpPr>
          <p:cNvPr id="26" name="TextBox 25">
            <a:extLst>
              <a:ext uri="{FF2B5EF4-FFF2-40B4-BE49-F238E27FC236}">
                <a16:creationId xmlns:a16="http://schemas.microsoft.com/office/drawing/2014/main" id="{E61121A7-3140-62AA-F836-A9FAEDBD8BB4}"/>
              </a:ext>
            </a:extLst>
          </p:cNvPr>
          <p:cNvSpPr txBox="1"/>
          <p:nvPr/>
        </p:nvSpPr>
        <p:spPr>
          <a:xfrm>
            <a:off x="715383" y="2057261"/>
            <a:ext cx="4270721" cy="369332"/>
          </a:xfrm>
          <a:prstGeom prst="rect">
            <a:avLst/>
          </a:prstGeom>
          <a:noFill/>
        </p:spPr>
        <p:txBody>
          <a:bodyPr wrap="none" rtlCol="0">
            <a:spAutoFit/>
          </a:bodyPr>
          <a:lstStyle/>
          <a:p>
            <a:r>
              <a:rPr lang="es-ES_tradnl" b="1" dirty="0">
                <a:solidFill>
                  <a:schemeClr val="accent1"/>
                </a:solidFill>
              </a:rPr>
              <a:t>¿La función de la aspiradora es racional?</a:t>
            </a:r>
          </a:p>
        </p:txBody>
      </p:sp>
    </p:spTree>
    <p:extLst>
      <p:ext uri="{BB962C8B-B14F-4D97-AF65-F5344CB8AC3E}">
        <p14:creationId xmlns:p14="http://schemas.microsoft.com/office/powerpoint/2010/main" val="14257774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23</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ectangle 6">
            <a:extLst>
              <a:ext uri="{FF2B5EF4-FFF2-40B4-BE49-F238E27FC236}">
                <a16:creationId xmlns:a16="http://schemas.microsoft.com/office/drawing/2014/main" id="{57930BB0-C43F-77E9-4F23-EA1496D35041}"/>
              </a:ext>
            </a:extLst>
          </p:cNvPr>
          <p:cNvSpPr/>
          <p:nvPr/>
        </p:nvSpPr>
        <p:spPr>
          <a:xfrm>
            <a:off x="1798834"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A</a:t>
            </a:r>
          </a:p>
        </p:txBody>
      </p:sp>
      <p:sp>
        <p:nvSpPr>
          <p:cNvPr id="8" name="Rectangle 7">
            <a:extLst>
              <a:ext uri="{FF2B5EF4-FFF2-40B4-BE49-F238E27FC236}">
                <a16:creationId xmlns:a16="http://schemas.microsoft.com/office/drawing/2014/main" id="{557AE70C-A1CE-E63F-6F67-265929F38B50}"/>
              </a:ext>
            </a:extLst>
          </p:cNvPr>
          <p:cNvSpPr/>
          <p:nvPr/>
        </p:nvSpPr>
        <p:spPr>
          <a:xfrm>
            <a:off x="7001888"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B</a:t>
            </a:r>
          </a:p>
        </p:txBody>
      </p:sp>
      <p:pic>
        <p:nvPicPr>
          <p:cNvPr id="10" name="Picture 9" descr="A black background with a black square&#10;&#10;Description automatically generated with medium confidence">
            <a:extLst>
              <a:ext uri="{FF2B5EF4-FFF2-40B4-BE49-F238E27FC236}">
                <a16:creationId xmlns:a16="http://schemas.microsoft.com/office/drawing/2014/main" id="{4C83B8A0-B98B-BF1F-2AD7-DB48364F774E}"/>
              </a:ext>
            </a:extLst>
          </p:cNvPr>
          <p:cNvPicPr>
            <a:picLocks noChangeAspect="1"/>
          </p:cNvPicPr>
          <p:nvPr/>
        </p:nvPicPr>
        <p:blipFill>
          <a:blip r:embed="rId3"/>
          <a:stretch>
            <a:fillRect/>
          </a:stretch>
        </p:blipFill>
        <p:spPr>
          <a:xfrm>
            <a:off x="7811065" y="2865588"/>
            <a:ext cx="1608795" cy="1608795"/>
          </a:xfrm>
          <a:prstGeom prst="rect">
            <a:avLst/>
          </a:prstGeom>
        </p:spPr>
      </p:pic>
      <p:sp>
        <p:nvSpPr>
          <p:cNvPr id="12" name="TextBox 11">
            <a:extLst>
              <a:ext uri="{FF2B5EF4-FFF2-40B4-BE49-F238E27FC236}">
                <a16:creationId xmlns:a16="http://schemas.microsoft.com/office/drawing/2014/main" id="{B8FF8B0C-6A4D-3345-41CA-3B44FA70FFC9}"/>
              </a:ext>
            </a:extLst>
          </p:cNvPr>
          <p:cNvSpPr txBox="1"/>
          <p:nvPr/>
        </p:nvSpPr>
        <p:spPr>
          <a:xfrm>
            <a:off x="6046267" y="6356350"/>
            <a:ext cx="6096000" cy="307777"/>
          </a:xfrm>
          <a:prstGeom prst="rect">
            <a:avLst/>
          </a:prstGeom>
          <a:noFill/>
        </p:spPr>
        <p:txBody>
          <a:bodyPr wrap="square">
            <a:spAutoFit/>
          </a:bodyPr>
          <a:lstStyle/>
          <a:p>
            <a:r>
              <a:rPr lang="es-ES_tradnl" sz="1400" dirty="0">
                <a:hlinkClick r:id="rId4"/>
              </a:rPr>
              <a:t>Robot vacuum cleaner icons created by smashingstocks - Flaticon</a:t>
            </a:r>
            <a:endParaRPr lang="es-ES_tradnl" sz="1400" dirty="0"/>
          </a:p>
        </p:txBody>
      </p:sp>
      <p:sp>
        <p:nvSpPr>
          <p:cNvPr id="19" name="Oval 18">
            <a:extLst>
              <a:ext uri="{FF2B5EF4-FFF2-40B4-BE49-F238E27FC236}">
                <a16:creationId xmlns:a16="http://schemas.microsoft.com/office/drawing/2014/main" id="{4B73150D-3798-E439-9483-E313E65195AD}"/>
              </a:ext>
            </a:extLst>
          </p:cNvPr>
          <p:cNvSpPr/>
          <p:nvPr/>
        </p:nvSpPr>
        <p:spPr>
          <a:xfrm>
            <a:off x="8128515"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Oval 19">
            <a:extLst>
              <a:ext uri="{FF2B5EF4-FFF2-40B4-BE49-F238E27FC236}">
                <a16:creationId xmlns:a16="http://schemas.microsoft.com/office/drawing/2014/main" id="{C4602EBE-817B-CDAC-B379-AC9685E881F1}"/>
              </a:ext>
            </a:extLst>
          </p:cNvPr>
          <p:cNvSpPr/>
          <p:nvPr/>
        </p:nvSpPr>
        <p:spPr>
          <a:xfrm>
            <a:off x="8434343"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Oval 20">
            <a:extLst>
              <a:ext uri="{FF2B5EF4-FFF2-40B4-BE49-F238E27FC236}">
                <a16:creationId xmlns:a16="http://schemas.microsoft.com/office/drawing/2014/main" id="{072DED9C-B025-4B4C-81F3-E80285748C97}"/>
              </a:ext>
            </a:extLst>
          </p:cNvPr>
          <p:cNvSpPr/>
          <p:nvPr/>
        </p:nvSpPr>
        <p:spPr>
          <a:xfrm>
            <a:off x="8740171"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2" name="Oval 21">
            <a:extLst>
              <a:ext uri="{FF2B5EF4-FFF2-40B4-BE49-F238E27FC236}">
                <a16:creationId xmlns:a16="http://schemas.microsoft.com/office/drawing/2014/main" id="{7FDE1585-E2B6-D1E9-F9E2-E306630CCFD4}"/>
              </a:ext>
            </a:extLst>
          </p:cNvPr>
          <p:cNvSpPr/>
          <p:nvPr/>
        </p:nvSpPr>
        <p:spPr>
          <a:xfrm>
            <a:off x="9045999" y="5176676"/>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3" name="Oval 22">
            <a:extLst>
              <a:ext uri="{FF2B5EF4-FFF2-40B4-BE49-F238E27FC236}">
                <a16:creationId xmlns:a16="http://schemas.microsoft.com/office/drawing/2014/main" id="{2591FB8E-C5B8-6A70-2D65-078DD3CC29F6}"/>
              </a:ext>
            </a:extLst>
          </p:cNvPr>
          <p:cNvSpPr/>
          <p:nvPr/>
        </p:nvSpPr>
        <p:spPr>
          <a:xfrm>
            <a:off x="8308375" y="4893234"/>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Oval 23">
            <a:extLst>
              <a:ext uri="{FF2B5EF4-FFF2-40B4-BE49-F238E27FC236}">
                <a16:creationId xmlns:a16="http://schemas.microsoft.com/office/drawing/2014/main" id="{A5EA3CBE-64AA-81C7-64BF-80FFE16623FD}"/>
              </a:ext>
            </a:extLst>
          </p:cNvPr>
          <p:cNvSpPr/>
          <p:nvPr/>
        </p:nvSpPr>
        <p:spPr>
          <a:xfrm>
            <a:off x="8648402" y="4893233"/>
            <a:ext cx="261680" cy="289441"/>
          </a:xfrm>
          <a:prstGeom prst="ellipse">
            <a:avLst/>
          </a:prstGeom>
          <a:solidFill>
            <a:srgbClr val="855E1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5" name="Picture 24" descr="A screen shot of a computer program&#10;&#10;Description automatically generated">
            <a:extLst>
              <a:ext uri="{FF2B5EF4-FFF2-40B4-BE49-F238E27FC236}">
                <a16:creationId xmlns:a16="http://schemas.microsoft.com/office/drawing/2014/main" id="{1203BFEA-3C19-F431-0907-1D69C15B5228}"/>
              </a:ext>
            </a:extLst>
          </p:cNvPr>
          <p:cNvPicPr>
            <a:picLocks noChangeAspect="1"/>
          </p:cNvPicPr>
          <p:nvPr/>
        </p:nvPicPr>
        <p:blipFill rotWithShape="1">
          <a:blip r:embed="rId5"/>
          <a:srcRect l="11416" t="20524" r="11138" b="23366"/>
          <a:stretch/>
        </p:blipFill>
        <p:spPr>
          <a:xfrm>
            <a:off x="7458604" y="971083"/>
            <a:ext cx="3622766" cy="1273055"/>
          </a:xfrm>
          <a:prstGeom prst="rect">
            <a:avLst/>
          </a:prstGeom>
        </p:spPr>
      </p:pic>
      <p:sp>
        <p:nvSpPr>
          <p:cNvPr id="26" name="TextBox 25">
            <a:extLst>
              <a:ext uri="{FF2B5EF4-FFF2-40B4-BE49-F238E27FC236}">
                <a16:creationId xmlns:a16="http://schemas.microsoft.com/office/drawing/2014/main" id="{E61121A7-3140-62AA-F836-A9FAEDBD8BB4}"/>
              </a:ext>
            </a:extLst>
          </p:cNvPr>
          <p:cNvSpPr txBox="1"/>
          <p:nvPr/>
        </p:nvSpPr>
        <p:spPr>
          <a:xfrm>
            <a:off x="715383" y="2057261"/>
            <a:ext cx="4270721" cy="369332"/>
          </a:xfrm>
          <a:prstGeom prst="rect">
            <a:avLst/>
          </a:prstGeom>
          <a:noFill/>
        </p:spPr>
        <p:txBody>
          <a:bodyPr wrap="none" rtlCol="0">
            <a:spAutoFit/>
          </a:bodyPr>
          <a:lstStyle/>
          <a:p>
            <a:r>
              <a:rPr lang="es-ES_tradnl" b="1" dirty="0">
                <a:solidFill>
                  <a:schemeClr val="accent1"/>
                </a:solidFill>
              </a:rPr>
              <a:t>¿La función de la aspiradora es racional?</a:t>
            </a:r>
          </a:p>
        </p:txBody>
      </p:sp>
    </p:spTree>
    <p:extLst>
      <p:ext uri="{BB962C8B-B14F-4D97-AF65-F5344CB8AC3E}">
        <p14:creationId xmlns:p14="http://schemas.microsoft.com/office/powerpoint/2010/main" val="24782217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ectangle 6">
            <a:extLst>
              <a:ext uri="{FF2B5EF4-FFF2-40B4-BE49-F238E27FC236}">
                <a16:creationId xmlns:a16="http://schemas.microsoft.com/office/drawing/2014/main" id="{57930BB0-C43F-77E9-4F23-EA1496D35041}"/>
              </a:ext>
            </a:extLst>
          </p:cNvPr>
          <p:cNvSpPr/>
          <p:nvPr/>
        </p:nvSpPr>
        <p:spPr>
          <a:xfrm>
            <a:off x="1798834"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A</a:t>
            </a:r>
          </a:p>
        </p:txBody>
      </p:sp>
      <p:sp>
        <p:nvSpPr>
          <p:cNvPr id="8" name="Rectangle 7">
            <a:extLst>
              <a:ext uri="{FF2B5EF4-FFF2-40B4-BE49-F238E27FC236}">
                <a16:creationId xmlns:a16="http://schemas.microsoft.com/office/drawing/2014/main" id="{557AE70C-A1CE-E63F-6F67-265929F38B50}"/>
              </a:ext>
            </a:extLst>
          </p:cNvPr>
          <p:cNvSpPr/>
          <p:nvPr/>
        </p:nvSpPr>
        <p:spPr>
          <a:xfrm>
            <a:off x="7001888"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B</a:t>
            </a:r>
          </a:p>
        </p:txBody>
      </p:sp>
      <p:pic>
        <p:nvPicPr>
          <p:cNvPr id="10" name="Picture 9" descr="A black background with a black square&#10;&#10;Description automatically generated with medium confidence">
            <a:extLst>
              <a:ext uri="{FF2B5EF4-FFF2-40B4-BE49-F238E27FC236}">
                <a16:creationId xmlns:a16="http://schemas.microsoft.com/office/drawing/2014/main" id="{4C83B8A0-B98B-BF1F-2AD7-DB48364F774E}"/>
              </a:ext>
            </a:extLst>
          </p:cNvPr>
          <p:cNvPicPr>
            <a:picLocks noChangeAspect="1"/>
          </p:cNvPicPr>
          <p:nvPr/>
        </p:nvPicPr>
        <p:blipFill>
          <a:blip r:embed="rId3"/>
          <a:stretch>
            <a:fillRect/>
          </a:stretch>
        </p:blipFill>
        <p:spPr>
          <a:xfrm>
            <a:off x="7811065" y="2865588"/>
            <a:ext cx="1608795" cy="1608795"/>
          </a:xfrm>
          <a:prstGeom prst="rect">
            <a:avLst/>
          </a:prstGeom>
        </p:spPr>
      </p:pic>
      <p:sp>
        <p:nvSpPr>
          <p:cNvPr id="12" name="TextBox 11">
            <a:extLst>
              <a:ext uri="{FF2B5EF4-FFF2-40B4-BE49-F238E27FC236}">
                <a16:creationId xmlns:a16="http://schemas.microsoft.com/office/drawing/2014/main" id="{B8FF8B0C-6A4D-3345-41CA-3B44FA70FFC9}"/>
              </a:ext>
            </a:extLst>
          </p:cNvPr>
          <p:cNvSpPr txBox="1"/>
          <p:nvPr/>
        </p:nvSpPr>
        <p:spPr>
          <a:xfrm>
            <a:off x="6046267" y="6356350"/>
            <a:ext cx="6096000" cy="307777"/>
          </a:xfrm>
          <a:prstGeom prst="rect">
            <a:avLst/>
          </a:prstGeom>
          <a:noFill/>
        </p:spPr>
        <p:txBody>
          <a:bodyPr wrap="square">
            <a:spAutoFit/>
          </a:bodyPr>
          <a:lstStyle/>
          <a:p>
            <a:r>
              <a:rPr lang="es-ES_tradnl" sz="1400" dirty="0">
                <a:hlinkClick r:id="rId4"/>
              </a:rPr>
              <a:t>Robot vacuum cleaner icons created by smashingstocks - Flaticon</a:t>
            </a:r>
            <a:endParaRPr lang="es-ES_tradnl" sz="1400" dirty="0"/>
          </a:p>
        </p:txBody>
      </p:sp>
      <p:pic>
        <p:nvPicPr>
          <p:cNvPr id="25" name="Picture 24" descr="A screen shot of a computer program&#10;&#10;Description automatically generated">
            <a:extLst>
              <a:ext uri="{FF2B5EF4-FFF2-40B4-BE49-F238E27FC236}">
                <a16:creationId xmlns:a16="http://schemas.microsoft.com/office/drawing/2014/main" id="{1203BFEA-3C19-F431-0907-1D69C15B5228}"/>
              </a:ext>
            </a:extLst>
          </p:cNvPr>
          <p:cNvPicPr>
            <a:picLocks noChangeAspect="1"/>
          </p:cNvPicPr>
          <p:nvPr/>
        </p:nvPicPr>
        <p:blipFill rotWithShape="1">
          <a:blip r:embed="rId5"/>
          <a:srcRect l="11416" t="20524" r="11138" b="23366"/>
          <a:stretch/>
        </p:blipFill>
        <p:spPr>
          <a:xfrm>
            <a:off x="7458604" y="971083"/>
            <a:ext cx="3622766" cy="1273055"/>
          </a:xfrm>
          <a:prstGeom prst="rect">
            <a:avLst/>
          </a:prstGeom>
        </p:spPr>
      </p:pic>
      <p:sp>
        <p:nvSpPr>
          <p:cNvPr id="26" name="TextBox 25">
            <a:extLst>
              <a:ext uri="{FF2B5EF4-FFF2-40B4-BE49-F238E27FC236}">
                <a16:creationId xmlns:a16="http://schemas.microsoft.com/office/drawing/2014/main" id="{E61121A7-3140-62AA-F836-A9FAEDBD8BB4}"/>
              </a:ext>
            </a:extLst>
          </p:cNvPr>
          <p:cNvSpPr txBox="1"/>
          <p:nvPr/>
        </p:nvSpPr>
        <p:spPr>
          <a:xfrm>
            <a:off x="715383" y="2057261"/>
            <a:ext cx="4270721" cy="369332"/>
          </a:xfrm>
          <a:prstGeom prst="rect">
            <a:avLst/>
          </a:prstGeom>
          <a:noFill/>
        </p:spPr>
        <p:txBody>
          <a:bodyPr wrap="none" rtlCol="0">
            <a:spAutoFit/>
          </a:bodyPr>
          <a:lstStyle/>
          <a:p>
            <a:r>
              <a:rPr lang="es-ES_tradnl" b="1" dirty="0">
                <a:solidFill>
                  <a:schemeClr val="accent1"/>
                </a:solidFill>
              </a:rPr>
              <a:t>¿La función de la aspiradora es racional?</a:t>
            </a:r>
          </a:p>
        </p:txBody>
      </p:sp>
    </p:spTree>
    <p:extLst>
      <p:ext uri="{BB962C8B-B14F-4D97-AF65-F5344CB8AC3E}">
        <p14:creationId xmlns:p14="http://schemas.microsoft.com/office/powerpoint/2010/main" val="14222820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25</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ectangle 6">
            <a:extLst>
              <a:ext uri="{FF2B5EF4-FFF2-40B4-BE49-F238E27FC236}">
                <a16:creationId xmlns:a16="http://schemas.microsoft.com/office/drawing/2014/main" id="{57930BB0-C43F-77E9-4F23-EA1496D35041}"/>
              </a:ext>
            </a:extLst>
          </p:cNvPr>
          <p:cNvSpPr/>
          <p:nvPr/>
        </p:nvSpPr>
        <p:spPr>
          <a:xfrm>
            <a:off x="1798834"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A</a:t>
            </a:r>
          </a:p>
        </p:txBody>
      </p:sp>
      <p:sp>
        <p:nvSpPr>
          <p:cNvPr id="8" name="Rectangle 7">
            <a:extLst>
              <a:ext uri="{FF2B5EF4-FFF2-40B4-BE49-F238E27FC236}">
                <a16:creationId xmlns:a16="http://schemas.microsoft.com/office/drawing/2014/main" id="{557AE70C-A1CE-E63F-6F67-265929F38B50}"/>
              </a:ext>
            </a:extLst>
          </p:cNvPr>
          <p:cNvSpPr/>
          <p:nvPr/>
        </p:nvSpPr>
        <p:spPr>
          <a:xfrm>
            <a:off x="7001888"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B</a:t>
            </a:r>
          </a:p>
        </p:txBody>
      </p:sp>
      <p:sp>
        <p:nvSpPr>
          <p:cNvPr id="12" name="TextBox 11">
            <a:extLst>
              <a:ext uri="{FF2B5EF4-FFF2-40B4-BE49-F238E27FC236}">
                <a16:creationId xmlns:a16="http://schemas.microsoft.com/office/drawing/2014/main" id="{B8FF8B0C-6A4D-3345-41CA-3B44FA70FFC9}"/>
              </a:ext>
            </a:extLst>
          </p:cNvPr>
          <p:cNvSpPr txBox="1"/>
          <p:nvPr/>
        </p:nvSpPr>
        <p:spPr>
          <a:xfrm>
            <a:off x="6046267" y="6356350"/>
            <a:ext cx="6096000" cy="307777"/>
          </a:xfrm>
          <a:prstGeom prst="rect">
            <a:avLst/>
          </a:prstGeom>
          <a:noFill/>
        </p:spPr>
        <p:txBody>
          <a:bodyPr wrap="square">
            <a:spAutoFit/>
          </a:bodyPr>
          <a:lstStyle/>
          <a:p>
            <a:r>
              <a:rPr lang="es-ES_tradnl" sz="1400" dirty="0">
                <a:hlinkClick r:id="rId3"/>
              </a:rPr>
              <a:t>Robot vacuum cleaner icons created by smashingstocks - Flaticon</a:t>
            </a:r>
            <a:endParaRPr lang="es-ES_tradnl" sz="1400" dirty="0"/>
          </a:p>
        </p:txBody>
      </p:sp>
      <p:pic>
        <p:nvPicPr>
          <p:cNvPr id="25" name="Picture 24" descr="A screen shot of a computer program&#10;&#10;Description automatically generated">
            <a:extLst>
              <a:ext uri="{FF2B5EF4-FFF2-40B4-BE49-F238E27FC236}">
                <a16:creationId xmlns:a16="http://schemas.microsoft.com/office/drawing/2014/main" id="{1203BFEA-3C19-F431-0907-1D69C15B5228}"/>
              </a:ext>
            </a:extLst>
          </p:cNvPr>
          <p:cNvPicPr>
            <a:picLocks noChangeAspect="1"/>
          </p:cNvPicPr>
          <p:nvPr/>
        </p:nvPicPr>
        <p:blipFill rotWithShape="1">
          <a:blip r:embed="rId4"/>
          <a:srcRect l="11416" t="20524" r="11138" b="23366"/>
          <a:stretch/>
        </p:blipFill>
        <p:spPr>
          <a:xfrm>
            <a:off x="7458604" y="971083"/>
            <a:ext cx="3622766" cy="1273055"/>
          </a:xfrm>
          <a:prstGeom prst="rect">
            <a:avLst/>
          </a:prstGeom>
        </p:spPr>
      </p:pic>
      <p:sp>
        <p:nvSpPr>
          <p:cNvPr id="26" name="TextBox 25">
            <a:extLst>
              <a:ext uri="{FF2B5EF4-FFF2-40B4-BE49-F238E27FC236}">
                <a16:creationId xmlns:a16="http://schemas.microsoft.com/office/drawing/2014/main" id="{E61121A7-3140-62AA-F836-A9FAEDBD8BB4}"/>
              </a:ext>
            </a:extLst>
          </p:cNvPr>
          <p:cNvSpPr txBox="1"/>
          <p:nvPr/>
        </p:nvSpPr>
        <p:spPr>
          <a:xfrm>
            <a:off x="715383" y="2057261"/>
            <a:ext cx="4270721" cy="369332"/>
          </a:xfrm>
          <a:prstGeom prst="rect">
            <a:avLst/>
          </a:prstGeom>
          <a:noFill/>
        </p:spPr>
        <p:txBody>
          <a:bodyPr wrap="none" rtlCol="0">
            <a:spAutoFit/>
          </a:bodyPr>
          <a:lstStyle/>
          <a:p>
            <a:r>
              <a:rPr lang="es-ES_tradnl" b="1" dirty="0">
                <a:solidFill>
                  <a:schemeClr val="accent1"/>
                </a:solidFill>
              </a:rPr>
              <a:t>¿La función de la aspiradora es racional?</a:t>
            </a:r>
          </a:p>
        </p:txBody>
      </p:sp>
      <p:pic>
        <p:nvPicPr>
          <p:cNvPr id="4" name="Picture 3" descr="A black background with a black square&#10;&#10;Description automatically generated with medium confidence">
            <a:extLst>
              <a:ext uri="{FF2B5EF4-FFF2-40B4-BE49-F238E27FC236}">
                <a16:creationId xmlns:a16="http://schemas.microsoft.com/office/drawing/2014/main" id="{5C6FA5E4-F6EB-E502-548C-2A63A45BB548}"/>
              </a:ext>
            </a:extLst>
          </p:cNvPr>
          <p:cNvPicPr>
            <a:picLocks noChangeAspect="1"/>
          </p:cNvPicPr>
          <p:nvPr/>
        </p:nvPicPr>
        <p:blipFill>
          <a:blip r:embed="rId5"/>
          <a:stretch>
            <a:fillRect/>
          </a:stretch>
        </p:blipFill>
        <p:spPr>
          <a:xfrm>
            <a:off x="2520318" y="2909117"/>
            <a:ext cx="1608795" cy="1608795"/>
          </a:xfrm>
          <a:prstGeom prst="rect">
            <a:avLst/>
          </a:prstGeom>
        </p:spPr>
      </p:pic>
    </p:spTree>
    <p:extLst>
      <p:ext uri="{BB962C8B-B14F-4D97-AF65-F5344CB8AC3E}">
        <p14:creationId xmlns:p14="http://schemas.microsoft.com/office/powerpoint/2010/main" val="19414096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26</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ectangle 6">
            <a:extLst>
              <a:ext uri="{FF2B5EF4-FFF2-40B4-BE49-F238E27FC236}">
                <a16:creationId xmlns:a16="http://schemas.microsoft.com/office/drawing/2014/main" id="{57930BB0-C43F-77E9-4F23-EA1496D35041}"/>
              </a:ext>
            </a:extLst>
          </p:cNvPr>
          <p:cNvSpPr/>
          <p:nvPr/>
        </p:nvSpPr>
        <p:spPr>
          <a:xfrm>
            <a:off x="1798834"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A</a:t>
            </a:r>
          </a:p>
        </p:txBody>
      </p:sp>
      <p:sp>
        <p:nvSpPr>
          <p:cNvPr id="8" name="Rectangle 7">
            <a:extLst>
              <a:ext uri="{FF2B5EF4-FFF2-40B4-BE49-F238E27FC236}">
                <a16:creationId xmlns:a16="http://schemas.microsoft.com/office/drawing/2014/main" id="{557AE70C-A1CE-E63F-6F67-265929F38B50}"/>
              </a:ext>
            </a:extLst>
          </p:cNvPr>
          <p:cNvSpPr/>
          <p:nvPr/>
        </p:nvSpPr>
        <p:spPr>
          <a:xfrm>
            <a:off x="7001888" y="2622382"/>
            <a:ext cx="3227151" cy="3035947"/>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B</a:t>
            </a:r>
          </a:p>
        </p:txBody>
      </p:sp>
      <p:sp>
        <p:nvSpPr>
          <p:cNvPr id="12" name="TextBox 11">
            <a:extLst>
              <a:ext uri="{FF2B5EF4-FFF2-40B4-BE49-F238E27FC236}">
                <a16:creationId xmlns:a16="http://schemas.microsoft.com/office/drawing/2014/main" id="{B8FF8B0C-6A4D-3345-41CA-3B44FA70FFC9}"/>
              </a:ext>
            </a:extLst>
          </p:cNvPr>
          <p:cNvSpPr txBox="1"/>
          <p:nvPr/>
        </p:nvSpPr>
        <p:spPr>
          <a:xfrm>
            <a:off x="6046267" y="6356350"/>
            <a:ext cx="6096000" cy="307777"/>
          </a:xfrm>
          <a:prstGeom prst="rect">
            <a:avLst/>
          </a:prstGeom>
          <a:noFill/>
        </p:spPr>
        <p:txBody>
          <a:bodyPr wrap="square">
            <a:spAutoFit/>
          </a:bodyPr>
          <a:lstStyle/>
          <a:p>
            <a:r>
              <a:rPr lang="es-ES_tradnl" sz="1400" dirty="0">
                <a:hlinkClick r:id="rId3"/>
              </a:rPr>
              <a:t>Robot vacuum cleaner icons created by smashingstocks - Flaticon</a:t>
            </a:r>
            <a:endParaRPr lang="es-ES_tradnl" sz="1400" dirty="0"/>
          </a:p>
        </p:txBody>
      </p:sp>
      <p:pic>
        <p:nvPicPr>
          <p:cNvPr id="25" name="Picture 24" descr="A screen shot of a computer program&#10;&#10;Description automatically generated">
            <a:extLst>
              <a:ext uri="{FF2B5EF4-FFF2-40B4-BE49-F238E27FC236}">
                <a16:creationId xmlns:a16="http://schemas.microsoft.com/office/drawing/2014/main" id="{1203BFEA-3C19-F431-0907-1D69C15B5228}"/>
              </a:ext>
            </a:extLst>
          </p:cNvPr>
          <p:cNvPicPr>
            <a:picLocks noChangeAspect="1"/>
          </p:cNvPicPr>
          <p:nvPr/>
        </p:nvPicPr>
        <p:blipFill rotWithShape="1">
          <a:blip r:embed="rId4"/>
          <a:srcRect l="11416" t="20524" r="11138" b="23366"/>
          <a:stretch/>
        </p:blipFill>
        <p:spPr>
          <a:xfrm>
            <a:off x="7458604" y="971083"/>
            <a:ext cx="3622766" cy="1273055"/>
          </a:xfrm>
          <a:prstGeom prst="rect">
            <a:avLst/>
          </a:prstGeom>
        </p:spPr>
      </p:pic>
      <p:sp>
        <p:nvSpPr>
          <p:cNvPr id="26" name="TextBox 25">
            <a:extLst>
              <a:ext uri="{FF2B5EF4-FFF2-40B4-BE49-F238E27FC236}">
                <a16:creationId xmlns:a16="http://schemas.microsoft.com/office/drawing/2014/main" id="{E61121A7-3140-62AA-F836-A9FAEDBD8BB4}"/>
              </a:ext>
            </a:extLst>
          </p:cNvPr>
          <p:cNvSpPr txBox="1"/>
          <p:nvPr/>
        </p:nvSpPr>
        <p:spPr>
          <a:xfrm>
            <a:off x="715383" y="2057261"/>
            <a:ext cx="4270721" cy="369332"/>
          </a:xfrm>
          <a:prstGeom prst="rect">
            <a:avLst/>
          </a:prstGeom>
          <a:noFill/>
        </p:spPr>
        <p:txBody>
          <a:bodyPr wrap="none" rtlCol="0">
            <a:spAutoFit/>
          </a:bodyPr>
          <a:lstStyle/>
          <a:p>
            <a:r>
              <a:rPr lang="es-ES_tradnl" b="1" dirty="0">
                <a:solidFill>
                  <a:schemeClr val="accent1"/>
                </a:solidFill>
              </a:rPr>
              <a:t>¿La función de la aspiradora es racional?</a:t>
            </a:r>
          </a:p>
        </p:txBody>
      </p:sp>
      <p:pic>
        <p:nvPicPr>
          <p:cNvPr id="9" name="Picture 8" descr="A black background with a black square&#10;&#10;Description automatically generated with medium confidence">
            <a:extLst>
              <a:ext uri="{FF2B5EF4-FFF2-40B4-BE49-F238E27FC236}">
                <a16:creationId xmlns:a16="http://schemas.microsoft.com/office/drawing/2014/main" id="{D2B20A2C-007F-C967-271E-4EA9ED186354}"/>
              </a:ext>
            </a:extLst>
          </p:cNvPr>
          <p:cNvPicPr>
            <a:picLocks noChangeAspect="1"/>
          </p:cNvPicPr>
          <p:nvPr/>
        </p:nvPicPr>
        <p:blipFill>
          <a:blip r:embed="rId5"/>
          <a:stretch>
            <a:fillRect/>
          </a:stretch>
        </p:blipFill>
        <p:spPr>
          <a:xfrm>
            <a:off x="7811065" y="2865588"/>
            <a:ext cx="1608795" cy="1608795"/>
          </a:xfrm>
          <a:prstGeom prst="rect">
            <a:avLst/>
          </a:prstGeom>
        </p:spPr>
      </p:pic>
    </p:spTree>
    <p:extLst>
      <p:ext uri="{BB962C8B-B14F-4D97-AF65-F5344CB8AC3E}">
        <p14:creationId xmlns:p14="http://schemas.microsoft.com/office/powerpoint/2010/main" val="18369949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26" name="TextBox 25">
            <a:extLst>
              <a:ext uri="{FF2B5EF4-FFF2-40B4-BE49-F238E27FC236}">
                <a16:creationId xmlns:a16="http://schemas.microsoft.com/office/drawing/2014/main" id="{E61121A7-3140-62AA-F836-A9FAEDBD8BB4}"/>
              </a:ext>
            </a:extLst>
          </p:cNvPr>
          <p:cNvSpPr txBox="1"/>
          <p:nvPr/>
        </p:nvSpPr>
        <p:spPr>
          <a:xfrm>
            <a:off x="715383" y="2057261"/>
            <a:ext cx="5227713" cy="369332"/>
          </a:xfrm>
          <a:prstGeom prst="rect">
            <a:avLst/>
          </a:prstGeom>
          <a:noFill/>
        </p:spPr>
        <p:txBody>
          <a:bodyPr wrap="none" rtlCol="0">
            <a:spAutoFit/>
          </a:bodyPr>
          <a:lstStyle/>
          <a:p>
            <a:r>
              <a:rPr lang="es-ES_tradnl" b="1" dirty="0">
                <a:solidFill>
                  <a:schemeClr val="accent1"/>
                </a:solidFill>
              </a:rPr>
              <a:t>¿La función de la aspiradora es racional? </a:t>
            </a:r>
            <a:r>
              <a:rPr lang="es-ES_tradnl" b="1" dirty="0">
                <a:solidFill>
                  <a:srgbClr val="C00000"/>
                </a:solidFill>
              </a:rPr>
              <a:t>Depende</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426592"/>
            <a:ext cx="7689559" cy="3502621"/>
          </a:xfrm>
        </p:spPr>
        <p:txBody>
          <a:bodyPr>
            <a:normAutofit fontScale="85000" lnSpcReduction="10000"/>
          </a:bodyPr>
          <a:lstStyle/>
          <a:p>
            <a:pPr marL="0" indent="0">
              <a:buNone/>
            </a:pPr>
            <a:r>
              <a:rPr lang="es-ES" dirty="0"/>
              <a:t>Asumamos lo siguiente:</a:t>
            </a:r>
          </a:p>
          <a:p>
            <a:r>
              <a:rPr lang="es-ES" dirty="0"/>
              <a:t>Damos un punto por rendimiento por cada espacio limpio en un tiempo de vida de 10000 pasos</a:t>
            </a:r>
          </a:p>
          <a:p>
            <a:r>
              <a:rPr lang="es-ES" dirty="0"/>
              <a:t>Se conoce la geografía del ambiente a “a priori”, pero no la distribución de suciedad. El espacio una vez que se limpia, se mantiene. Y el movimiento de izquierda y derecha siempre asegura el movimiento correcto.</a:t>
            </a:r>
          </a:p>
          <a:p>
            <a:r>
              <a:rPr lang="es-ES" dirty="0"/>
              <a:t>Solo tenemos tres acciones disponibles: Derecha, Izquierda y Limpiar.</a:t>
            </a:r>
          </a:p>
          <a:p>
            <a:r>
              <a:rPr lang="es-ES" dirty="0"/>
              <a:t>El agente siempre percibe correctamente su ubicación y si el piso está sucio.</a:t>
            </a:r>
          </a:p>
          <a:p>
            <a:pPr marL="0" indent="0">
              <a:buNone/>
            </a:pPr>
            <a:r>
              <a:rPr lang="es-ES" dirty="0"/>
              <a:t>Bajo estas circunstancias el agente es </a:t>
            </a:r>
            <a:r>
              <a:rPr lang="es-ES" b="1" dirty="0">
                <a:solidFill>
                  <a:schemeClr val="accent6"/>
                </a:solidFill>
              </a:rPr>
              <a:t>racional</a:t>
            </a:r>
            <a:r>
              <a:rPr lang="es-ES" dirty="0"/>
              <a:t>.</a:t>
            </a:r>
          </a:p>
        </p:txBody>
      </p:sp>
      <p:sp>
        <p:nvSpPr>
          <p:cNvPr id="14" name="TextBox 13">
            <a:extLst>
              <a:ext uri="{FF2B5EF4-FFF2-40B4-BE49-F238E27FC236}">
                <a16:creationId xmlns:a16="http://schemas.microsoft.com/office/drawing/2014/main" id="{76373541-110D-8E4D-D1FE-5394EB8FC428}"/>
              </a:ext>
            </a:extLst>
          </p:cNvPr>
          <p:cNvSpPr txBox="1"/>
          <p:nvPr/>
        </p:nvSpPr>
        <p:spPr>
          <a:xfrm>
            <a:off x="8008260" y="6385023"/>
            <a:ext cx="3246929" cy="307777"/>
          </a:xfrm>
          <a:prstGeom prst="rect">
            <a:avLst/>
          </a:prstGeom>
          <a:noFill/>
        </p:spPr>
        <p:txBody>
          <a:bodyPr wrap="square">
            <a:spAutoFit/>
          </a:bodyPr>
          <a:lstStyle/>
          <a:p>
            <a:r>
              <a:rPr lang="en-US" sz="1400" dirty="0"/>
              <a:t>Photo by </a:t>
            </a:r>
            <a:r>
              <a:rPr lang="en-US" sz="1400" dirty="0">
                <a:hlinkClick r:id="rId3"/>
              </a:rPr>
              <a:t>Frank Holleman</a:t>
            </a:r>
            <a:r>
              <a:rPr lang="en-US" sz="1400" dirty="0"/>
              <a:t> on </a:t>
            </a:r>
            <a:r>
              <a:rPr lang="en-US" sz="1400" dirty="0">
                <a:hlinkClick r:id="rId4"/>
              </a:rPr>
              <a:t>Unsplash</a:t>
            </a:r>
            <a:endParaRPr lang="es-ES_tradnl" sz="1400" dirty="0"/>
          </a:p>
        </p:txBody>
      </p:sp>
      <p:pic>
        <p:nvPicPr>
          <p:cNvPr id="15" name="Picture 14" descr="A monkey eating a nut&#10;&#10;Description automatically generated">
            <a:extLst>
              <a:ext uri="{FF2B5EF4-FFF2-40B4-BE49-F238E27FC236}">
                <a16:creationId xmlns:a16="http://schemas.microsoft.com/office/drawing/2014/main" id="{33D90800-F25A-B3D4-FF11-4B3D2B304E19}"/>
              </a:ext>
            </a:extLst>
          </p:cNvPr>
          <p:cNvPicPr>
            <a:picLocks noChangeAspect="1"/>
          </p:cNvPicPr>
          <p:nvPr/>
        </p:nvPicPr>
        <p:blipFill rotWithShape="1">
          <a:blip r:embed="rId5"/>
          <a:srcRect t="49234" r="56785" b="33437"/>
          <a:stretch/>
        </p:blipFill>
        <p:spPr>
          <a:xfrm rot="16200000">
            <a:off x="8073004" y="2781768"/>
            <a:ext cx="3636087" cy="2187073"/>
          </a:xfrm>
          <a:prstGeom prst="rect">
            <a:avLst/>
          </a:prstGeom>
        </p:spPr>
      </p:pic>
    </p:spTree>
    <p:extLst>
      <p:ext uri="{BB962C8B-B14F-4D97-AF65-F5344CB8AC3E}">
        <p14:creationId xmlns:p14="http://schemas.microsoft.com/office/powerpoint/2010/main" val="39575545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28</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26" name="TextBox 25">
            <a:extLst>
              <a:ext uri="{FF2B5EF4-FFF2-40B4-BE49-F238E27FC236}">
                <a16:creationId xmlns:a16="http://schemas.microsoft.com/office/drawing/2014/main" id="{E61121A7-3140-62AA-F836-A9FAEDBD8BB4}"/>
              </a:ext>
            </a:extLst>
          </p:cNvPr>
          <p:cNvSpPr txBox="1"/>
          <p:nvPr/>
        </p:nvSpPr>
        <p:spPr>
          <a:xfrm>
            <a:off x="715383" y="2057261"/>
            <a:ext cx="5227713" cy="369332"/>
          </a:xfrm>
          <a:prstGeom prst="rect">
            <a:avLst/>
          </a:prstGeom>
          <a:noFill/>
        </p:spPr>
        <p:txBody>
          <a:bodyPr wrap="none" rtlCol="0">
            <a:spAutoFit/>
          </a:bodyPr>
          <a:lstStyle/>
          <a:p>
            <a:r>
              <a:rPr lang="es-ES_tradnl" b="1" dirty="0">
                <a:solidFill>
                  <a:schemeClr val="accent1"/>
                </a:solidFill>
              </a:rPr>
              <a:t>¿La función de la aspiradora es racional? </a:t>
            </a:r>
            <a:r>
              <a:rPr lang="es-ES_tradnl" b="1" dirty="0">
                <a:solidFill>
                  <a:srgbClr val="C00000"/>
                </a:solidFill>
              </a:rPr>
              <a:t>Depende</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426592"/>
            <a:ext cx="10691264" cy="3502621"/>
          </a:xfrm>
        </p:spPr>
        <p:txBody>
          <a:bodyPr>
            <a:normAutofit/>
          </a:bodyPr>
          <a:lstStyle/>
          <a:p>
            <a:pPr marL="0" indent="0">
              <a:buNone/>
            </a:pPr>
            <a:r>
              <a:rPr lang="es-ES" dirty="0"/>
              <a:t>Pero cambiando un poco las condiciones para que el mismo sea </a:t>
            </a:r>
            <a:r>
              <a:rPr lang="es-ES" b="1" dirty="0">
                <a:solidFill>
                  <a:srgbClr val="C00000"/>
                </a:solidFill>
              </a:rPr>
              <a:t>irracional</a:t>
            </a:r>
            <a:r>
              <a:rPr lang="es-ES" dirty="0"/>
              <a:t>:</a:t>
            </a:r>
          </a:p>
          <a:p>
            <a:pPr marL="0" indent="0">
              <a:buNone/>
            </a:pPr>
            <a:r>
              <a:rPr lang="es-ES" i="1" dirty="0"/>
              <a:t>Agregamos una medida de penalización de un punto por cada movimiento. Esta función del agente lo deja oscilando.</a:t>
            </a:r>
          </a:p>
          <a:p>
            <a:r>
              <a:rPr lang="es-ES" dirty="0"/>
              <a:t>Una solución mejor es para a la aspiradora cuando termina de aspirar, algo que implica memoria. </a:t>
            </a:r>
          </a:p>
          <a:p>
            <a:r>
              <a:rPr lang="es-ES" dirty="0"/>
              <a:t>Si el piso se puede volver a ensuciar, se puede realizar rutinas de chequeo.</a:t>
            </a:r>
          </a:p>
          <a:p>
            <a:r>
              <a:rPr lang="es-ES" dirty="0"/>
              <a:t>Si la geografía no se encuentra, el agente necesita explorar mediante algún algoritmo de búsqueda.</a:t>
            </a:r>
          </a:p>
        </p:txBody>
      </p:sp>
    </p:spTree>
    <p:extLst>
      <p:ext uri="{BB962C8B-B14F-4D97-AF65-F5344CB8AC3E}">
        <p14:creationId xmlns:p14="http://schemas.microsoft.com/office/powerpoint/2010/main" val="20389552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Especificación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En el ejemplo de racionalidad de una agente aspiradora, hubo que especificar las medidas de rendimiento, el entorno, y los actuadores y sensores del agente. </a:t>
            </a:r>
          </a:p>
          <a:p>
            <a:pPr marL="0" indent="0">
              <a:buNone/>
            </a:pPr>
            <a:r>
              <a:rPr lang="es-ES" dirty="0"/>
              <a:t>Todo ello forma lo que se llama el entorno de trabajo, cuya denominación es </a:t>
            </a:r>
            <a:r>
              <a:rPr lang="es-ES" b="1" dirty="0">
                <a:solidFill>
                  <a:schemeClr val="accent6">
                    <a:lumMod val="60000"/>
                    <a:lumOff val="40000"/>
                  </a:schemeClr>
                </a:solidFill>
              </a:rPr>
              <a:t>P</a:t>
            </a:r>
            <a:r>
              <a:rPr lang="es-ES" b="1" dirty="0">
                <a:solidFill>
                  <a:schemeClr val="accent3">
                    <a:lumMod val="60000"/>
                    <a:lumOff val="40000"/>
                  </a:schemeClr>
                </a:solidFill>
              </a:rPr>
              <a:t>E</a:t>
            </a:r>
            <a:r>
              <a:rPr lang="es-ES" b="1" dirty="0">
                <a:solidFill>
                  <a:schemeClr val="accent1">
                    <a:lumMod val="60000"/>
                    <a:lumOff val="40000"/>
                  </a:schemeClr>
                </a:solidFill>
              </a:rPr>
              <a:t>A</a:t>
            </a:r>
            <a:r>
              <a:rPr lang="es-ES" b="1" dirty="0">
                <a:solidFill>
                  <a:schemeClr val="accent4"/>
                </a:solidFill>
              </a:rPr>
              <a:t>S</a:t>
            </a:r>
            <a:r>
              <a:rPr lang="es-ES" dirty="0"/>
              <a:t>:</a:t>
            </a:r>
          </a:p>
          <a:p>
            <a:r>
              <a:rPr lang="es-ES" b="1" dirty="0">
                <a:solidFill>
                  <a:schemeClr val="accent6">
                    <a:lumMod val="60000"/>
                    <a:lumOff val="40000"/>
                  </a:schemeClr>
                </a:solidFill>
              </a:rPr>
              <a:t>Performance</a:t>
            </a:r>
          </a:p>
          <a:p>
            <a:r>
              <a:rPr lang="es-ES" b="1" dirty="0" err="1">
                <a:solidFill>
                  <a:schemeClr val="accent3">
                    <a:lumMod val="60000"/>
                    <a:lumOff val="40000"/>
                  </a:schemeClr>
                </a:solidFill>
              </a:rPr>
              <a:t>Environment</a:t>
            </a:r>
            <a:endParaRPr lang="es-ES" b="1" dirty="0">
              <a:solidFill>
                <a:schemeClr val="accent3">
                  <a:lumMod val="60000"/>
                  <a:lumOff val="40000"/>
                </a:schemeClr>
              </a:solidFill>
            </a:endParaRPr>
          </a:p>
          <a:p>
            <a:r>
              <a:rPr lang="es-ES" b="1" dirty="0" err="1">
                <a:solidFill>
                  <a:schemeClr val="accent1">
                    <a:lumMod val="60000"/>
                    <a:lumOff val="40000"/>
                  </a:schemeClr>
                </a:solidFill>
              </a:rPr>
              <a:t>Actuators</a:t>
            </a:r>
            <a:endParaRPr lang="es-ES" b="1" dirty="0">
              <a:solidFill>
                <a:schemeClr val="accent1">
                  <a:lumMod val="60000"/>
                  <a:lumOff val="40000"/>
                </a:schemeClr>
              </a:solidFill>
            </a:endParaRPr>
          </a:p>
          <a:p>
            <a:r>
              <a:rPr lang="es-ES" b="1" dirty="0" err="1">
                <a:solidFill>
                  <a:schemeClr val="accent4"/>
                </a:solidFill>
              </a:rPr>
              <a:t>Sensors</a:t>
            </a:r>
            <a:endParaRPr lang="es-ES" b="1" dirty="0">
              <a:solidFill>
                <a:schemeClr val="accent4"/>
              </a:solidFill>
            </a:endParaRPr>
          </a:p>
        </p:txBody>
      </p:sp>
    </p:spTree>
    <p:extLst>
      <p:ext uri="{BB962C8B-B14F-4D97-AF65-F5344CB8AC3E}">
        <p14:creationId xmlns:p14="http://schemas.microsoft.com/office/powerpoint/2010/main" val="3413581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6C77C-06BB-CBBC-C915-B6BFD6785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D22063-0488-413C-9943-129EB9D67ED5}"/>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7DC558C6-1A2F-CB85-063F-92E9E3ABC6F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E8A6D7C-B4EC-626D-46B5-BF53B8E5A6BE}"/>
              </a:ext>
            </a:extLst>
          </p:cNvPr>
          <p:cNvSpPr>
            <a:spLocks noGrp="1"/>
          </p:cNvSpPr>
          <p:nvPr>
            <p:ph type="sldNum" sz="quarter" idx="12"/>
          </p:nvPr>
        </p:nvSpPr>
        <p:spPr/>
        <p:txBody>
          <a:bodyPr/>
          <a:lstStyle/>
          <a:p>
            <a:fld id="{87E7843D-FF13-4365-9478-9625B70A2705}" type="slidenum">
              <a:rPr lang="en-US" smtClean="0"/>
              <a:t>3</a:t>
            </a:fld>
            <a:endParaRPr lang="en-US"/>
          </a:p>
        </p:txBody>
      </p:sp>
      <p:sp>
        <p:nvSpPr>
          <p:cNvPr id="4" name="Content Placeholder 3">
            <a:extLst>
              <a:ext uri="{FF2B5EF4-FFF2-40B4-BE49-F238E27FC236}">
                <a16:creationId xmlns:a16="http://schemas.microsoft.com/office/drawing/2014/main" id="{A87843D1-FFF7-F28B-E126-D5C29051F0DD}"/>
              </a:ext>
            </a:extLst>
          </p:cNvPr>
          <p:cNvSpPr>
            <a:spLocks noGrp="1"/>
          </p:cNvSpPr>
          <p:nvPr>
            <p:ph idx="1"/>
          </p:nvPr>
        </p:nvSpPr>
        <p:spPr/>
        <p:txBody>
          <a:bodyPr>
            <a:normAutofit/>
          </a:bodyPr>
          <a:lstStyle/>
          <a:p>
            <a:r>
              <a:rPr lang="es-ES_tradnl" dirty="0"/>
              <a:t>Según Stuart Russell y Peter </a:t>
            </a:r>
            <a:r>
              <a:rPr lang="es-ES_tradnl" dirty="0" err="1"/>
              <a:t>Norvig</a:t>
            </a:r>
            <a:r>
              <a:rPr lang="es-ES_tradnl" dirty="0"/>
              <a:t>:</a:t>
            </a:r>
          </a:p>
          <a:p>
            <a:pPr lvl="1"/>
            <a:r>
              <a:rPr lang="es-ES_tradnl" dirty="0"/>
              <a:t>A veces se define en función de: </a:t>
            </a:r>
          </a:p>
          <a:p>
            <a:pPr lvl="2"/>
            <a:r>
              <a:rPr lang="es-ES_tradnl" dirty="0"/>
              <a:t>La fidelidad del desempeño humano (u otro animal)</a:t>
            </a:r>
          </a:p>
          <a:p>
            <a:pPr lvl="2"/>
            <a:r>
              <a:rPr lang="es-ES_tradnl" dirty="0"/>
              <a:t>Hacer “lo correcto” (racionalidad)</a:t>
            </a:r>
          </a:p>
          <a:p>
            <a:pPr lvl="1"/>
            <a:r>
              <a:rPr lang="es-ES_tradnl" dirty="0"/>
              <a:t>También se considera una propiedad:</a:t>
            </a:r>
          </a:p>
          <a:p>
            <a:pPr lvl="2"/>
            <a:r>
              <a:rPr lang="es-ES_tradnl" dirty="0"/>
              <a:t>De los procesos de pensamiento y razonamiento internos.</a:t>
            </a:r>
          </a:p>
          <a:p>
            <a:pPr lvl="2"/>
            <a:r>
              <a:rPr lang="es-ES_tradnl" dirty="0"/>
              <a:t>Del comportamiento, es decir una característica externa.</a:t>
            </a:r>
          </a:p>
          <a:p>
            <a:endParaRPr lang="es-ES_tradnl" dirty="0"/>
          </a:p>
        </p:txBody>
      </p:sp>
    </p:spTree>
    <p:extLst>
      <p:ext uri="{BB962C8B-B14F-4D97-AF65-F5344CB8AC3E}">
        <p14:creationId xmlns:p14="http://schemas.microsoft.com/office/powerpoint/2010/main" val="11476075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Especificación del entorno de trabajo</a:t>
            </a:r>
          </a:p>
        </p:txBody>
      </p:sp>
      <p:graphicFrame>
        <p:nvGraphicFramePr>
          <p:cNvPr id="8" name="Content Placeholder 7">
            <a:extLst>
              <a:ext uri="{FF2B5EF4-FFF2-40B4-BE49-F238E27FC236}">
                <a16:creationId xmlns:a16="http://schemas.microsoft.com/office/drawing/2014/main" id="{AB798E8A-0231-D026-E950-1456679EAFAC}"/>
              </a:ext>
            </a:extLst>
          </p:cNvPr>
          <p:cNvGraphicFramePr>
            <a:graphicFrameLocks noGrp="1"/>
          </p:cNvGraphicFramePr>
          <p:nvPr>
            <p:ph idx="1"/>
            <p:extLst>
              <p:ext uri="{D42A27DB-BD31-4B8C-83A1-F6EECF244321}">
                <p14:modId xmlns:p14="http://schemas.microsoft.com/office/powerpoint/2010/main" val="1348878011"/>
              </p:ext>
            </p:extLst>
          </p:nvPr>
        </p:nvGraphicFramePr>
        <p:xfrm>
          <a:off x="700088" y="2292350"/>
          <a:ext cx="10691810" cy="2839720"/>
        </p:xfrm>
        <a:graphic>
          <a:graphicData uri="http://schemas.openxmlformats.org/drawingml/2006/table">
            <a:tbl>
              <a:tblPr firstRow="1" bandRow="1">
                <a:tableStyleId>{7DF18680-E054-41AD-8BC1-D1AEF772440D}</a:tableStyleId>
              </a:tblPr>
              <a:tblGrid>
                <a:gridCol w="2138362">
                  <a:extLst>
                    <a:ext uri="{9D8B030D-6E8A-4147-A177-3AD203B41FA5}">
                      <a16:colId xmlns:a16="http://schemas.microsoft.com/office/drawing/2014/main" val="4232918445"/>
                    </a:ext>
                  </a:extLst>
                </a:gridCol>
                <a:gridCol w="2138362">
                  <a:extLst>
                    <a:ext uri="{9D8B030D-6E8A-4147-A177-3AD203B41FA5}">
                      <a16:colId xmlns:a16="http://schemas.microsoft.com/office/drawing/2014/main" val="3351605395"/>
                    </a:ext>
                  </a:extLst>
                </a:gridCol>
                <a:gridCol w="2138362">
                  <a:extLst>
                    <a:ext uri="{9D8B030D-6E8A-4147-A177-3AD203B41FA5}">
                      <a16:colId xmlns:a16="http://schemas.microsoft.com/office/drawing/2014/main" val="3385817444"/>
                    </a:ext>
                  </a:extLst>
                </a:gridCol>
                <a:gridCol w="2138362">
                  <a:extLst>
                    <a:ext uri="{9D8B030D-6E8A-4147-A177-3AD203B41FA5}">
                      <a16:colId xmlns:a16="http://schemas.microsoft.com/office/drawing/2014/main" val="3860599389"/>
                    </a:ext>
                  </a:extLst>
                </a:gridCol>
                <a:gridCol w="2138362">
                  <a:extLst>
                    <a:ext uri="{9D8B030D-6E8A-4147-A177-3AD203B41FA5}">
                      <a16:colId xmlns:a16="http://schemas.microsoft.com/office/drawing/2014/main" val="1587993379"/>
                    </a:ext>
                  </a:extLst>
                </a:gridCol>
              </a:tblGrid>
              <a:tr h="370840">
                <a:tc>
                  <a:txBody>
                    <a:bodyPr/>
                    <a:lstStyle/>
                    <a:p>
                      <a:r>
                        <a:rPr lang="es-ES_tradnl" dirty="0"/>
                        <a:t>Agente</a:t>
                      </a:r>
                    </a:p>
                  </a:txBody>
                  <a:tcPr/>
                </a:tc>
                <a:tc>
                  <a:txBody>
                    <a:bodyPr/>
                    <a:lstStyle/>
                    <a:p>
                      <a:r>
                        <a:rPr lang="en-US" sz="1800" b="0" i="0" u="none" strike="noStrike" kern="1200" dirty="0">
                          <a:solidFill>
                            <a:schemeClr val="lt1"/>
                          </a:solidFill>
                          <a:effectLst/>
                          <a:latin typeface="+mn-lt"/>
                          <a:ea typeface="+mn-ea"/>
                          <a:cs typeface="+mn-cs"/>
                        </a:rPr>
                        <a:t>Performance</a:t>
                      </a:r>
                      <a:endParaRPr lang="es-ES_tradnl" dirty="0"/>
                    </a:p>
                  </a:txBody>
                  <a:tcPr/>
                </a:tc>
                <a:tc>
                  <a:txBody>
                    <a:bodyPr/>
                    <a:lstStyle/>
                    <a:p>
                      <a:r>
                        <a:rPr lang="en-US" sz="1800" b="0" i="0" u="none" strike="noStrike" kern="1200" dirty="0">
                          <a:solidFill>
                            <a:schemeClr val="lt1"/>
                          </a:solidFill>
                          <a:effectLst/>
                          <a:latin typeface="+mn-lt"/>
                          <a:ea typeface="+mn-ea"/>
                          <a:cs typeface="+mn-cs"/>
                        </a:rPr>
                        <a:t>Environment</a:t>
                      </a:r>
                      <a:endParaRPr lang="es-ES_tradnl" dirty="0"/>
                    </a:p>
                  </a:txBody>
                  <a:tcPr/>
                </a:tc>
                <a:tc>
                  <a:txBody>
                    <a:bodyPr/>
                    <a:lstStyle/>
                    <a:p>
                      <a:r>
                        <a:rPr lang="en-US" sz="1800" b="0" i="0" u="none" strike="noStrike" kern="1200" dirty="0">
                          <a:solidFill>
                            <a:schemeClr val="lt1"/>
                          </a:solidFill>
                          <a:effectLst/>
                          <a:latin typeface="+mn-lt"/>
                          <a:ea typeface="+mn-ea"/>
                          <a:cs typeface="+mn-cs"/>
                        </a:rPr>
                        <a:t>Actuators</a:t>
                      </a:r>
                      <a:endParaRPr lang="es-ES_tradnl" dirty="0"/>
                    </a:p>
                  </a:txBody>
                  <a:tcPr/>
                </a:tc>
                <a:tc>
                  <a:txBody>
                    <a:bodyPr/>
                    <a:lstStyle/>
                    <a:p>
                      <a:r>
                        <a:rPr lang="en-US" sz="1800" b="0" i="0" u="none" strike="noStrike" kern="1200" dirty="0">
                          <a:solidFill>
                            <a:schemeClr val="lt1"/>
                          </a:solidFill>
                          <a:effectLst/>
                          <a:latin typeface="+mn-lt"/>
                          <a:ea typeface="+mn-ea"/>
                          <a:cs typeface="+mn-cs"/>
                        </a:rPr>
                        <a:t>Sensors</a:t>
                      </a:r>
                      <a:endParaRPr lang="es-ES_tradnl" dirty="0"/>
                    </a:p>
                  </a:txBody>
                  <a:tcPr/>
                </a:tc>
                <a:extLst>
                  <a:ext uri="{0D108BD9-81ED-4DB2-BD59-A6C34878D82A}">
                    <a16:rowId xmlns:a16="http://schemas.microsoft.com/office/drawing/2014/main" val="2914435694"/>
                  </a:ext>
                </a:extLst>
              </a:tr>
              <a:tr h="370840">
                <a:tc>
                  <a:txBody>
                    <a:bodyPr/>
                    <a:lstStyle/>
                    <a:p>
                      <a:r>
                        <a:rPr lang="es-ES_tradnl" sz="1600" dirty="0"/>
                        <a:t>Sistema de diagnóstico medico</a:t>
                      </a:r>
                    </a:p>
                  </a:txBody>
                  <a:tcPr/>
                </a:tc>
                <a:tc>
                  <a:txBody>
                    <a:bodyPr/>
                    <a:lstStyle/>
                    <a:p>
                      <a:r>
                        <a:rPr lang="es-ES_tradnl" sz="1600" dirty="0"/>
                        <a:t>Paciente sano, reducir costos</a:t>
                      </a:r>
                    </a:p>
                  </a:txBody>
                  <a:tcPr/>
                </a:tc>
                <a:tc>
                  <a:txBody>
                    <a:bodyPr/>
                    <a:lstStyle/>
                    <a:p>
                      <a:r>
                        <a:rPr lang="es-ES_tradnl" sz="1600" dirty="0"/>
                        <a:t>Paciente, personal del hospital</a:t>
                      </a:r>
                    </a:p>
                  </a:txBody>
                  <a:tcPr/>
                </a:tc>
                <a:tc>
                  <a:txBody>
                    <a:bodyPr/>
                    <a:lstStyle/>
                    <a:p>
                      <a:r>
                        <a:rPr lang="es-ES_tradnl" sz="1600" dirty="0" err="1"/>
                        <a:t>Display</a:t>
                      </a:r>
                      <a:r>
                        <a:rPr lang="es-ES_tradnl" sz="1600" dirty="0"/>
                        <a:t> de preguntas, test, diagnosis y tratamientos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600" dirty="0"/>
                        <a:t>Pantalla táctil/entrada por voz</a:t>
                      </a:r>
                    </a:p>
                  </a:txBody>
                  <a:tcPr/>
                </a:tc>
                <a:extLst>
                  <a:ext uri="{0D108BD9-81ED-4DB2-BD59-A6C34878D82A}">
                    <a16:rowId xmlns:a16="http://schemas.microsoft.com/office/drawing/2014/main" val="2545817044"/>
                  </a:ext>
                </a:extLst>
              </a:tr>
              <a:tr h="370840">
                <a:tc>
                  <a:txBody>
                    <a:bodyPr/>
                    <a:lstStyle/>
                    <a:p>
                      <a:r>
                        <a:rPr lang="es-ES" sz="1600" dirty="0"/>
                        <a:t>Sistema de análisis de imágenes de satélite</a:t>
                      </a:r>
                      <a:endParaRPr lang="es-ES_tradnl" sz="1600" dirty="0"/>
                    </a:p>
                  </a:txBody>
                  <a:tcPr/>
                </a:tc>
                <a:tc>
                  <a:txBody>
                    <a:bodyPr/>
                    <a:lstStyle/>
                    <a:p>
                      <a:r>
                        <a:rPr lang="es-ES" sz="1600" dirty="0"/>
                        <a:t>Categorización correcta de objetos, terreno </a:t>
                      </a:r>
                      <a:endParaRPr lang="es-ES_tradnl" sz="1600" dirty="0"/>
                    </a:p>
                  </a:txBody>
                  <a:tcPr/>
                </a:tc>
                <a:tc>
                  <a:txBody>
                    <a:bodyPr/>
                    <a:lstStyle/>
                    <a:p>
                      <a:r>
                        <a:rPr lang="es-ES" sz="1600" dirty="0"/>
                        <a:t>Satélite en órbita, enlace, clima</a:t>
                      </a:r>
                      <a:endParaRPr lang="es-ES_tradnl" sz="1600" dirty="0"/>
                    </a:p>
                  </a:txBody>
                  <a:tcPr/>
                </a:tc>
                <a:tc>
                  <a:txBody>
                    <a:bodyPr/>
                    <a:lstStyle/>
                    <a:p>
                      <a:r>
                        <a:rPr lang="es-ES" sz="1600" dirty="0"/>
                        <a:t>Visualización de categorización de escenas</a:t>
                      </a:r>
                      <a:endParaRPr lang="es-ES_tradnl" sz="1600" dirty="0"/>
                    </a:p>
                  </a:txBody>
                  <a:tcPr/>
                </a:tc>
                <a:tc>
                  <a:txBody>
                    <a:bodyPr/>
                    <a:lstStyle/>
                    <a:p>
                      <a:r>
                        <a:rPr lang="es-ES" sz="1600" dirty="0"/>
                        <a:t>Cámara digital de alta resolución</a:t>
                      </a:r>
                      <a:endParaRPr lang="es-ES_tradnl" sz="1600" dirty="0"/>
                    </a:p>
                  </a:txBody>
                  <a:tcPr/>
                </a:tc>
                <a:extLst>
                  <a:ext uri="{0D108BD9-81ED-4DB2-BD59-A6C34878D82A}">
                    <a16:rowId xmlns:a16="http://schemas.microsoft.com/office/drawing/2014/main" val="262976046"/>
                  </a:ext>
                </a:extLst>
              </a:tr>
              <a:tr h="370840">
                <a:tc>
                  <a:txBody>
                    <a:bodyPr/>
                    <a:lstStyle/>
                    <a:p>
                      <a:r>
                        <a:rPr lang="es-ES_tradnl" sz="1600" dirty="0"/>
                        <a:t>Robot levanta piezas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Porcentaje de piezas en contenedores correctos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Cinta transportadora con piezas</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Contenedores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Brazo y mano articulados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Sensores de cámara, táctiles y de ángulo articular</a:t>
                      </a:r>
                    </a:p>
                  </a:txBody>
                  <a:tcPr/>
                </a:tc>
                <a:extLst>
                  <a:ext uri="{0D108BD9-81ED-4DB2-BD59-A6C34878D82A}">
                    <a16:rowId xmlns:a16="http://schemas.microsoft.com/office/drawing/2014/main" val="1930715279"/>
                  </a:ext>
                </a:extLst>
              </a:tr>
            </a:tbl>
          </a:graphicData>
        </a:graphic>
      </p:graphicFrame>
    </p:spTree>
    <p:extLst>
      <p:ext uri="{BB962C8B-B14F-4D97-AF65-F5344CB8AC3E}">
        <p14:creationId xmlns:p14="http://schemas.microsoft.com/office/powerpoint/2010/main" val="30038621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31</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spTree>
    <p:extLst>
      <p:ext uri="{BB962C8B-B14F-4D97-AF65-F5344CB8AC3E}">
        <p14:creationId xmlns:p14="http://schemas.microsoft.com/office/powerpoint/2010/main" val="42288993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Programa de los agentes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563688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Programa de los Agentes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33</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reactivos simples</a:t>
            </a:r>
          </a:p>
        </p:txBody>
      </p:sp>
      <p:sp>
        <p:nvSpPr>
          <p:cNvPr id="8" name="Rounded Rectangle 7">
            <a:extLst>
              <a:ext uri="{FF2B5EF4-FFF2-40B4-BE49-F238E27FC236}">
                <a16:creationId xmlns:a16="http://schemas.microsoft.com/office/drawing/2014/main" id="{3906EAD5-2002-B350-5473-AC4D61DDE555}"/>
              </a:ext>
            </a:extLst>
          </p:cNvPr>
          <p:cNvSpPr/>
          <p:nvPr/>
        </p:nvSpPr>
        <p:spPr>
          <a:xfrm>
            <a:off x="6426926" y="2682238"/>
            <a:ext cx="3591772" cy="267019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10" name="Rounded Rectangle 9">
            <a:extLst>
              <a:ext uri="{FF2B5EF4-FFF2-40B4-BE49-F238E27FC236}">
                <a16:creationId xmlns:a16="http://schemas.microsoft.com/office/drawing/2014/main" id="{EA6561BC-6C73-2CB3-D464-07B8B619F285}"/>
              </a:ext>
            </a:extLst>
          </p:cNvPr>
          <p:cNvSpPr/>
          <p:nvPr/>
        </p:nvSpPr>
        <p:spPr>
          <a:xfrm rot="5400000">
            <a:off x="9353929" y="3585755"/>
            <a:ext cx="2670191"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11" name="TextBox 10">
            <a:extLst>
              <a:ext uri="{FF2B5EF4-FFF2-40B4-BE49-F238E27FC236}">
                <a16:creationId xmlns:a16="http://schemas.microsoft.com/office/drawing/2014/main" id="{5700C7CC-E4DB-BE90-7852-A130418F97E3}"/>
              </a:ext>
            </a:extLst>
          </p:cNvPr>
          <p:cNvSpPr txBox="1"/>
          <p:nvPr/>
        </p:nvSpPr>
        <p:spPr>
          <a:xfrm>
            <a:off x="8527020" y="2691635"/>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2" name="TextBox 11">
            <a:extLst>
              <a:ext uri="{FF2B5EF4-FFF2-40B4-BE49-F238E27FC236}">
                <a16:creationId xmlns:a16="http://schemas.microsoft.com/office/drawing/2014/main" id="{8084A28D-3256-2F2E-3A58-BAF594E45B28}"/>
              </a:ext>
            </a:extLst>
          </p:cNvPr>
          <p:cNvSpPr txBox="1"/>
          <p:nvPr/>
        </p:nvSpPr>
        <p:spPr>
          <a:xfrm>
            <a:off x="8477949" y="4894108"/>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3" name="Rectangle 12">
            <a:extLst>
              <a:ext uri="{FF2B5EF4-FFF2-40B4-BE49-F238E27FC236}">
                <a16:creationId xmlns:a16="http://schemas.microsoft.com/office/drawing/2014/main" id="{619C88F1-E69C-6B1A-F889-AC522E7C66A2}"/>
              </a:ext>
            </a:extLst>
          </p:cNvPr>
          <p:cNvSpPr/>
          <p:nvPr/>
        </p:nvSpPr>
        <p:spPr>
          <a:xfrm>
            <a:off x="8358128" y="3240160"/>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Como es el mundo ahora</a:t>
            </a:r>
          </a:p>
        </p:txBody>
      </p:sp>
      <p:cxnSp>
        <p:nvCxnSpPr>
          <p:cNvPr id="14" name="Straight Arrow Connector 13">
            <a:extLst>
              <a:ext uri="{FF2B5EF4-FFF2-40B4-BE49-F238E27FC236}">
                <a16:creationId xmlns:a16="http://schemas.microsoft.com/office/drawing/2014/main" id="{8BD09A4B-EE0F-452E-6EF3-6550E22D8EB4}"/>
              </a:ext>
            </a:extLst>
          </p:cNvPr>
          <p:cNvCxnSpPr>
            <a:cxnSpLocks/>
          </p:cNvCxnSpPr>
          <p:nvPr/>
        </p:nvCxnSpPr>
        <p:spPr>
          <a:xfrm flipH="1">
            <a:off x="9518469" y="2845523"/>
            <a:ext cx="870857"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A19DADE4-DD09-5280-99D3-09B2B828E824}"/>
              </a:ext>
            </a:extLst>
          </p:cNvPr>
          <p:cNvCxnSpPr>
            <a:cxnSpLocks/>
          </p:cNvCxnSpPr>
          <p:nvPr/>
        </p:nvCxnSpPr>
        <p:spPr>
          <a:xfrm>
            <a:off x="9518469" y="5065414"/>
            <a:ext cx="870857"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697BF41-0794-125A-0AA6-7CBDDA6424C7}"/>
              </a:ext>
            </a:extLst>
          </p:cNvPr>
          <p:cNvCxnSpPr>
            <a:cxnSpLocks/>
          </p:cNvCxnSpPr>
          <p:nvPr/>
        </p:nvCxnSpPr>
        <p:spPr>
          <a:xfrm>
            <a:off x="9043346" y="2973973"/>
            <a:ext cx="0" cy="2394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2F9449B1-183E-91CF-C492-1D2DF76A6BEF}"/>
              </a:ext>
            </a:extLst>
          </p:cNvPr>
          <p:cNvCxnSpPr>
            <a:cxnSpLocks/>
          </p:cNvCxnSpPr>
          <p:nvPr/>
        </p:nvCxnSpPr>
        <p:spPr>
          <a:xfrm>
            <a:off x="9043346" y="4740219"/>
            <a:ext cx="0" cy="20366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344E2810-4D9B-4BF0-40AE-B735CB37FA78}"/>
              </a:ext>
            </a:extLst>
          </p:cNvPr>
          <p:cNvSpPr/>
          <p:nvPr/>
        </p:nvSpPr>
        <p:spPr>
          <a:xfrm>
            <a:off x="8358128" y="4139327"/>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Que acción debo tomar ahora</a:t>
            </a:r>
          </a:p>
        </p:txBody>
      </p:sp>
      <p:cxnSp>
        <p:nvCxnSpPr>
          <p:cNvPr id="26" name="Straight Arrow Connector 25">
            <a:extLst>
              <a:ext uri="{FF2B5EF4-FFF2-40B4-BE49-F238E27FC236}">
                <a16:creationId xmlns:a16="http://schemas.microsoft.com/office/drawing/2014/main" id="{C879E5AE-50BF-0EB8-F2B0-DFCE08F413AF}"/>
              </a:ext>
            </a:extLst>
          </p:cNvPr>
          <p:cNvCxnSpPr>
            <a:cxnSpLocks/>
            <a:endCxn id="24" idx="0"/>
          </p:cNvCxnSpPr>
          <p:nvPr/>
        </p:nvCxnSpPr>
        <p:spPr>
          <a:xfrm>
            <a:off x="9043345" y="3832343"/>
            <a:ext cx="0" cy="30698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18329D43-F5E7-5674-B32D-7CFF5BE4EB06}"/>
              </a:ext>
            </a:extLst>
          </p:cNvPr>
          <p:cNvSpPr/>
          <p:nvPr/>
        </p:nvSpPr>
        <p:spPr>
          <a:xfrm>
            <a:off x="6558000" y="4139326"/>
            <a:ext cx="1370434" cy="59218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Reglas de condición-acción</a:t>
            </a:r>
          </a:p>
        </p:txBody>
      </p:sp>
      <p:cxnSp>
        <p:nvCxnSpPr>
          <p:cNvPr id="31" name="Straight Arrow Connector 30">
            <a:extLst>
              <a:ext uri="{FF2B5EF4-FFF2-40B4-BE49-F238E27FC236}">
                <a16:creationId xmlns:a16="http://schemas.microsoft.com/office/drawing/2014/main" id="{6F829890-DD4B-722F-4D35-71758D09BCB6}"/>
              </a:ext>
            </a:extLst>
          </p:cNvPr>
          <p:cNvCxnSpPr>
            <a:cxnSpLocks/>
            <a:stCxn id="28" idx="3"/>
            <a:endCxn id="24" idx="1"/>
          </p:cNvCxnSpPr>
          <p:nvPr/>
        </p:nvCxnSpPr>
        <p:spPr>
          <a:xfrm>
            <a:off x="7928434" y="4435418"/>
            <a:ext cx="429694"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pic>
        <p:nvPicPr>
          <p:cNvPr id="37" name="Picture 36" descr="A screen shot of a computer program&#10;&#10;Description automatically generated">
            <a:extLst>
              <a:ext uri="{FF2B5EF4-FFF2-40B4-BE49-F238E27FC236}">
                <a16:creationId xmlns:a16="http://schemas.microsoft.com/office/drawing/2014/main" id="{B858FF1E-F3CC-528C-33CB-3880F9C201CF}"/>
              </a:ext>
            </a:extLst>
          </p:cNvPr>
          <p:cNvPicPr>
            <a:picLocks noChangeAspect="1"/>
          </p:cNvPicPr>
          <p:nvPr/>
        </p:nvPicPr>
        <p:blipFill>
          <a:blip r:embed="rId3"/>
          <a:stretch>
            <a:fillRect/>
          </a:stretch>
        </p:blipFill>
        <p:spPr>
          <a:xfrm>
            <a:off x="473756" y="2456184"/>
            <a:ext cx="5610561" cy="3059302"/>
          </a:xfrm>
          <a:prstGeom prst="rect">
            <a:avLst/>
          </a:prstGeom>
        </p:spPr>
      </p:pic>
    </p:spTree>
    <p:extLst>
      <p:ext uri="{BB962C8B-B14F-4D97-AF65-F5344CB8AC3E}">
        <p14:creationId xmlns:p14="http://schemas.microsoft.com/office/powerpoint/2010/main" val="36107319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Programa de los Agentes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reactivos basados en modelos</a:t>
            </a:r>
          </a:p>
        </p:txBody>
      </p:sp>
      <p:sp>
        <p:nvSpPr>
          <p:cNvPr id="8" name="Rounded Rectangle 7">
            <a:extLst>
              <a:ext uri="{FF2B5EF4-FFF2-40B4-BE49-F238E27FC236}">
                <a16:creationId xmlns:a16="http://schemas.microsoft.com/office/drawing/2014/main" id="{3906EAD5-2002-B350-5473-AC4D61DDE555}"/>
              </a:ext>
            </a:extLst>
          </p:cNvPr>
          <p:cNvSpPr/>
          <p:nvPr/>
        </p:nvSpPr>
        <p:spPr>
          <a:xfrm>
            <a:off x="6252754" y="1776549"/>
            <a:ext cx="3765944" cy="415935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10" name="Rounded Rectangle 9">
            <a:extLst>
              <a:ext uri="{FF2B5EF4-FFF2-40B4-BE49-F238E27FC236}">
                <a16:creationId xmlns:a16="http://schemas.microsoft.com/office/drawing/2014/main" id="{EA6561BC-6C73-2CB3-D464-07B8B619F285}"/>
              </a:ext>
            </a:extLst>
          </p:cNvPr>
          <p:cNvSpPr/>
          <p:nvPr/>
        </p:nvSpPr>
        <p:spPr>
          <a:xfrm rot="5400000">
            <a:off x="8609348" y="3412092"/>
            <a:ext cx="4159354"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11" name="TextBox 10">
            <a:extLst>
              <a:ext uri="{FF2B5EF4-FFF2-40B4-BE49-F238E27FC236}">
                <a16:creationId xmlns:a16="http://schemas.microsoft.com/office/drawing/2014/main" id="{5700C7CC-E4DB-BE90-7852-A130418F97E3}"/>
              </a:ext>
            </a:extLst>
          </p:cNvPr>
          <p:cNvSpPr txBox="1"/>
          <p:nvPr/>
        </p:nvSpPr>
        <p:spPr>
          <a:xfrm>
            <a:off x="8527020" y="2021075"/>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2" name="TextBox 11">
            <a:extLst>
              <a:ext uri="{FF2B5EF4-FFF2-40B4-BE49-F238E27FC236}">
                <a16:creationId xmlns:a16="http://schemas.microsoft.com/office/drawing/2014/main" id="{8084A28D-3256-2F2E-3A58-BAF594E45B28}"/>
              </a:ext>
            </a:extLst>
          </p:cNvPr>
          <p:cNvSpPr txBox="1"/>
          <p:nvPr/>
        </p:nvSpPr>
        <p:spPr>
          <a:xfrm>
            <a:off x="8477949" y="5486297"/>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3" name="Rectangle 12">
            <a:extLst>
              <a:ext uri="{FF2B5EF4-FFF2-40B4-BE49-F238E27FC236}">
                <a16:creationId xmlns:a16="http://schemas.microsoft.com/office/drawing/2014/main" id="{619C88F1-E69C-6B1A-F889-AC522E7C66A2}"/>
              </a:ext>
            </a:extLst>
          </p:cNvPr>
          <p:cNvSpPr/>
          <p:nvPr/>
        </p:nvSpPr>
        <p:spPr>
          <a:xfrm>
            <a:off x="8358128" y="2613139"/>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Como es el mundo ahora</a:t>
            </a:r>
          </a:p>
        </p:txBody>
      </p:sp>
      <p:cxnSp>
        <p:nvCxnSpPr>
          <p:cNvPr id="14" name="Straight Arrow Connector 13">
            <a:extLst>
              <a:ext uri="{FF2B5EF4-FFF2-40B4-BE49-F238E27FC236}">
                <a16:creationId xmlns:a16="http://schemas.microsoft.com/office/drawing/2014/main" id="{8BD09A4B-EE0F-452E-6EF3-6550E22D8EB4}"/>
              </a:ext>
            </a:extLst>
          </p:cNvPr>
          <p:cNvCxnSpPr>
            <a:cxnSpLocks/>
          </p:cNvCxnSpPr>
          <p:nvPr/>
        </p:nvCxnSpPr>
        <p:spPr>
          <a:xfrm flipH="1">
            <a:off x="9518469" y="2174963"/>
            <a:ext cx="870857"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A19DADE4-DD09-5280-99D3-09B2B828E824}"/>
              </a:ext>
            </a:extLst>
          </p:cNvPr>
          <p:cNvCxnSpPr>
            <a:cxnSpLocks/>
          </p:cNvCxnSpPr>
          <p:nvPr/>
        </p:nvCxnSpPr>
        <p:spPr>
          <a:xfrm>
            <a:off x="9518469" y="5657603"/>
            <a:ext cx="870857"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697BF41-0794-125A-0AA6-7CBDDA6424C7}"/>
              </a:ext>
            </a:extLst>
          </p:cNvPr>
          <p:cNvCxnSpPr>
            <a:cxnSpLocks/>
          </p:cNvCxnSpPr>
          <p:nvPr/>
        </p:nvCxnSpPr>
        <p:spPr>
          <a:xfrm>
            <a:off x="9043346" y="2346952"/>
            <a:ext cx="0" cy="2394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2F9449B1-183E-91CF-C492-1D2DF76A6BEF}"/>
              </a:ext>
            </a:extLst>
          </p:cNvPr>
          <p:cNvCxnSpPr>
            <a:cxnSpLocks/>
          </p:cNvCxnSpPr>
          <p:nvPr/>
        </p:nvCxnSpPr>
        <p:spPr>
          <a:xfrm>
            <a:off x="9043346" y="5332408"/>
            <a:ext cx="0" cy="20366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344E2810-4D9B-4BF0-40AE-B735CB37FA78}"/>
              </a:ext>
            </a:extLst>
          </p:cNvPr>
          <p:cNvSpPr/>
          <p:nvPr/>
        </p:nvSpPr>
        <p:spPr>
          <a:xfrm>
            <a:off x="8358128" y="4731516"/>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Que acción debo tomar ahora</a:t>
            </a:r>
          </a:p>
        </p:txBody>
      </p:sp>
      <p:cxnSp>
        <p:nvCxnSpPr>
          <p:cNvPr id="26" name="Straight Arrow Connector 25">
            <a:extLst>
              <a:ext uri="{FF2B5EF4-FFF2-40B4-BE49-F238E27FC236}">
                <a16:creationId xmlns:a16="http://schemas.microsoft.com/office/drawing/2014/main" id="{C879E5AE-50BF-0EB8-F2B0-DFCE08F413AF}"/>
              </a:ext>
            </a:extLst>
          </p:cNvPr>
          <p:cNvCxnSpPr>
            <a:cxnSpLocks/>
            <a:endCxn id="24" idx="0"/>
          </p:cNvCxnSpPr>
          <p:nvPr/>
        </p:nvCxnSpPr>
        <p:spPr>
          <a:xfrm>
            <a:off x="9043345" y="3196613"/>
            <a:ext cx="0" cy="153490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18329D43-F5E7-5674-B32D-7CFF5BE4EB06}"/>
              </a:ext>
            </a:extLst>
          </p:cNvPr>
          <p:cNvSpPr/>
          <p:nvPr/>
        </p:nvSpPr>
        <p:spPr>
          <a:xfrm>
            <a:off x="6558000" y="4731515"/>
            <a:ext cx="1370434" cy="59218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Reglas de condición-acción</a:t>
            </a:r>
          </a:p>
        </p:txBody>
      </p:sp>
      <p:cxnSp>
        <p:nvCxnSpPr>
          <p:cNvPr id="31" name="Straight Arrow Connector 30">
            <a:extLst>
              <a:ext uri="{FF2B5EF4-FFF2-40B4-BE49-F238E27FC236}">
                <a16:creationId xmlns:a16="http://schemas.microsoft.com/office/drawing/2014/main" id="{6F829890-DD4B-722F-4D35-71758D09BCB6}"/>
              </a:ext>
            </a:extLst>
          </p:cNvPr>
          <p:cNvCxnSpPr>
            <a:cxnSpLocks/>
            <a:stCxn id="28" idx="3"/>
            <a:endCxn id="24" idx="1"/>
          </p:cNvCxnSpPr>
          <p:nvPr/>
        </p:nvCxnSpPr>
        <p:spPr>
          <a:xfrm>
            <a:off x="7928434" y="5027607"/>
            <a:ext cx="429694"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84BC6C3-2240-AF56-98AA-7DE354945E06}"/>
              </a:ext>
            </a:extLst>
          </p:cNvPr>
          <p:cNvSpPr/>
          <p:nvPr/>
        </p:nvSpPr>
        <p:spPr>
          <a:xfrm>
            <a:off x="6776255" y="2529125"/>
            <a:ext cx="912031" cy="16742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Estado</a:t>
            </a:r>
          </a:p>
        </p:txBody>
      </p:sp>
      <p:sp>
        <p:nvSpPr>
          <p:cNvPr id="9" name="Rectangle 8">
            <a:extLst>
              <a:ext uri="{FF2B5EF4-FFF2-40B4-BE49-F238E27FC236}">
                <a16:creationId xmlns:a16="http://schemas.microsoft.com/office/drawing/2014/main" id="{708AA65C-52B5-2A0C-E738-3B1090161705}"/>
              </a:ext>
            </a:extLst>
          </p:cNvPr>
          <p:cNvSpPr/>
          <p:nvPr/>
        </p:nvSpPr>
        <p:spPr>
          <a:xfrm>
            <a:off x="6482346" y="2932551"/>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Como evoluciona el mundo</a:t>
            </a:r>
          </a:p>
        </p:txBody>
      </p:sp>
      <p:sp>
        <p:nvSpPr>
          <p:cNvPr id="18" name="Rectangle 17">
            <a:extLst>
              <a:ext uri="{FF2B5EF4-FFF2-40B4-BE49-F238E27FC236}">
                <a16:creationId xmlns:a16="http://schemas.microsoft.com/office/drawing/2014/main" id="{3977DBA6-CC52-22E7-3B8B-7E2955ECB5D0}"/>
              </a:ext>
            </a:extLst>
          </p:cNvPr>
          <p:cNvSpPr/>
          <p:nvPr/>
        </p:nvSpPr>
        <p:spPr>
          <a:xfrm>
            <a:off x="6508205" y="3514480"/>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Que efectos causan más acciones</a:t>
            </a:r>
          </a:p>
        </p:txBody>
      </p:sp>
      <p:cxnSp>
        <p:nvCxnSpPr>
          <p:cNvPr id="19" name="Straight Arrow Connector 18">
            <a:extLst>
              <a:ext uri="{FF2B5EF4-FFF2-40B4-BE49-F238E27FC236}">
                <a16:creationId xmlns:a16="http://schemas.microsoft.com/office/drawing/2014/main" id="{6BD821BA-BCD2-8005-B3E4-72325AA86EE6}"/>
              </a:ext>
            </a:extLst>
          </p:cNvPr>
          <p:cNvCxnSpPr>
            <a:cxnSpLocks/>
            <a:stCxn id="7" idx="3"/>
          </p:cNvCxnSpPr>
          <p:nvPr/>
        </p:nvCxnSpPr>
        <p:spPr>
          <a:xfrm>
            <a:off x="7688286" y="2612838"/>
            <a:ext cx="669842" cy="8371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1BDE0DD0-F082-E870-37F4-F9A46A33C5C7}"/>
              </a:ext>
            </a:extLst>
          </p:cNvPr>
          <p:cNvCxnSpPr>
            <a:cxnSpLocks/>
            <a:endCxn id="13" idx="1"/>
          </p:cNvCxnSpPr>
          <p:nvPr/>
        </p:nvCxnSpPr>
        <p:spPr>
          <a:xfrm flipV="1">
            <a:off x="8023207" y="2909231"/>
            <a:ext cx="334921" cy="222266"/>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8740C82B-CA6E-6C0F-E5D0-8BCAFEC87D60}"/>
              </a:ext>
            </a:extLst>
          </p:cNvPr>
          <p:cNvCxnSpPr>
            <a:cxnSpLocks/>
          </p:cNvCxnSpPr>
          <p:nvPr/>
        </p:nvCxnSpPr>
        <p:spPr>
          <a:xfrm flipV="1">
            <a:off x="8023207" y="3249390"/>
            <a:ext cx="454742" cy="445437"/>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32" name="Arc 31">
            <a:extLst>
              <a:ext uri="{FF2B5EF4-FFF2-40B4-BE49-F238E27FC236}">
                <a16:creationId xmlns:a16="http://schemas.microsoft.com/office/drawing/2014/main" id="{044213EA-9105-95A3-0B2F-DA99A91C4D64}"/>
              </a:ext>
            </a:extLst>
          </p:cNvPr>
          <p:cNvSpPr/>
          <p:nvPr/>
        </p:nvSpPr>
        <p:spPr>
          <a:xfrm>
            <a:off x="7420585" y="2298382"/>
            <a:ext cx="1184366" cy="386136"/>
          </a:xfrm>
          <a:custGeom>
            <a:avLst/>
            <a:gdLst>
              <a:gd name="connsiteX0" fmla="*/ 1056 w 1184366"/>
              <a:gd name="connsiteY0" fmla="*/ 181542 h 386136"/>
              <a:gd name="connsiteX1" fmla="*/ 594065 w 1184366"/>
              <a:gd name="connsiteY1" fmla="*/ 1 h 386136"/>
              <a:gd name="connsiteX2" fmla="*/ 1184366 w 1184366"/>
              <a:gd name="connsiteY2" fmla="*/ 193068 h 386136"/>
              <a:gd name="connsiteX3" fmla="*/ 592183 w 1184366"/>
              <a:gd name="connsiteY3" fmla="*/ 193068 h 386136"/>
              <a:gd name="connsiteX4" fmla="*/ 1056 w 1184366"/>
              <a:gd name="connsiteY4" fmla="*/ 181542 h 386136"/>
              <a:gd name="connsiteX0" fmla="*/ 1056 w 1184366"/>
              <a:gd name="connsiteY0" fmla="*/ 181542 h 386136"/>
              <a:gd name="connsiteX1" fmla="*/ 594065 w 1184366"/>
              <a:gd name="connsiteY1" fmla="*/ 1 h 386136"/>
              <a:gd name="connsiteX2" fmla="*/ 1184366 w 1184366"/>
              <a:gd name="connsiteY2" fmla="*/ 193068 h 386136"/>
            </a:gdLst>
            <a:ahLst/>
            <a:cxnLst>
              <a:cxn ang="0">
                <a:pos x="connsiteX0" y="connsiteY0"/>
              </a:cxn>
              <a:cxn ang="0">
                <a:pos x="connsiteX1" y="connsiteY1"/>
              </a:cxn>
              <a:cxn ang="0">
                <a:pos x="connsiteX2" y="connsiteY2"/>
              </a:cxn>
            </a:cxnLst>
            <a:rect l="l" t="t" r="r" b="b"/>
            <a:pathLst>
              <a:path w="1184366" h="386136" stroke="0" extrusionOk="0">
                <a:moveTo>
                  <a:pt x="1056" y="181542"/>
                </a:moveTo>
                <a:cubicBezTo>
                  <a:pt x="-3428" y="65006"/>
                  <a:pt x="248784" y="11397"/>
                  <a:pt x="594065" y="1"/>
                </a:cubicBezTo>
                <a:cubicBezTo>
                  <a:pt x="938511" y="4156"/>
                  <a:pt x="1171127" y="87100"/>
                  <a:pt x="1184366" y="193068"/>
                </a:cubicBezTo>
                <a:cubicBezTo>
                  <a:pt x="963376" y="205583"/>
                  <a:pt x="808888" y="153732"/>
                  <a:pt x="592183" y="193068"/>
                </a:cubicBezTo>
                <a:cubicBezTo>
                  <a:pt x="385218" y="194741"/>
                  <a:pt x="118780" y="201874"/>
                  <a:pt x="1056" y="181542"/>
                </a:cubicBezTo>
                <a:close/>
              </a:path>
              <a:path w="1184366" h="386136" fill="none" extrusionOk="0">
                <a:moveTo>
                  <a:pt x="1056" y="181542"/>
                </a:moveTo>
                <a:cubicBezTo>
                  <a:pt x="14344" y="27266"/>
                  <a:pt x="272910" y="9552"/>
                  <a:pt x="594065" y="1"/>
                </a:cubicBezTo>
                <a:cubicBezTo>
                  <a:pt x="932776" y="7278"/>
                  <a:pt x="1194005" y="88997"/>
                  <a:pt x="1184366" y="193068"/>
                </a:cubicBezTo>
              </a:path>
              <a:path w="1184366" h="386136" fill="none" stroke="0" extrusionOk="0">
                <a:moveTo>
                  <a:pt x="1056" y="181542"/>
                </a:moveTo>
                <a:cubicBezTo>
                  <a:pt x="45625" y="82399"/>
                  <a:pt x="299549" y="-40522"/>
                  <a:pt x="594065" y="1"/>
                </a:cubicBezTo>
                <a:cubicBezTo>
                  <a:pt x="910246" y="-1213"/>
                  <a:pt x="1169161" y="100995"/>
                  <a:pt x="1184366" y="193068"/>
                </a:cubicBezTo>
              </a:path>
            </a:pathLst>
          </a:custGeom>
          <a:ln w="38100">
            <a:prstDash val="dash"/>
            <a:headEnd type="triangle"/>
            <a:extLst>
              <a:ext uri="{C807C97D-BFC1-408E-A445-0C87EB9F89A2}">
                <ask:lineSketchStyleProps xmlns:ask="http://schemas.microsoft.com/office/drawing/2018/sketchyshapes" sd="1219033472">
                  <a:prstGeom prst="arc">
                    <a:avLst>
                      <a:gd name="adj1" fmla="val 10867021"/>
                      <a:gd name="adj2" fmla="val 0"/>
                    </a:avLst>
                  </a:prstGeom>
                  <ask:type>
                    <ask:lineSketchCurved/>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pic>
        <p:nvPicPr>
          <p:cNvPr id="34" name="Picture 33" descr="A computer screen shot of a program code&#10;&#10;Description automatically generated">
            <a:extLst>
              <a:ext uri="{FF2B5EF4-FFF2-40B4-BE49-F238E27FC236}">
                <a16:creationId xmlns:a16="http://schemas.microsoft.com/office/drawing/2014/main" id="{4259E82B-5C8C-6281-9C6C-5AB660B9CE8E}"/>
              </a:ext>
            </a:extLst>
          </p:cNvPr>
          <p:cNvPicPr>
            <a:picLocks noChangeAspect="1"/>
          </p:cNvPicPr>
          <p:nvPr/>
        </p:nvPicPr>
        <p:blipFill>
          <a:blip r:embed="rId3"/>
          <a:stretch>
            <a:fillRect/>
          </a:stretch>
        </p:blipFill>
        <p:spPr>
          <a:xfrm>
            <a:off x="83361" y="2031946"/>
            <a:ext cx="6380836" cy="3686455"/>
          </a:xfrm>
          <a:prstGeom prst="rect">
            <a:avLst/>
          </a:prstGeom>
        </p:spPr>
      </p:pic>
    </p:spTree>
    <p:extLst>
      <p:ext uri="{BB962C8B-B14F-4D97-AF65-F5344CB8AC3E}">
        <p14:creationId xmlns:p14="http://schemas.microsoft.com/office/powerpoint/2010/main" val="16677979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Programa de los Agentes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35</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basados en objetivos</a:t>
            </a:r>
          </a:p>
        </p:txBody>
      </p:sp>
      <p:sp>
        <p:nvSpPr>
          <p:cNvPr id="8" name="Rounded Rectangle 7">
            <a:extLst>
              <a:ext uri="{FF2B5EF4-FFF2-40B4-BE49-F238E27FC236}">
                <a16:creationId xmlns:a16="http://schemas.microsoft.com/office/drawing/2014/main" id="{3906EAD5-2002-B350-5473-AC4D61DDE555}"/>
              </a:ext>
            </a:extLst>
          </p:cNvPr>
          <p:cNvSpPr/>
          <p:nvPr/>
        </p:nvSpPr>
        <p:spPr>
          <a:xfrm>
            <a:off x="6252754" y="1776549"/>
            <a:ext cx="3765944" cy="415935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10" name="Rounded Rectangle 9">
            <a:extLst>
              <a:ext uri="{FF2B5EF4-FFF2-40B4-BE49-F238E27FC236}">
                <a16:creationId xmlns:a16="http://schemas.microsoft.com/office/drawing/2014/main" id="{EA6561BC-6C73-2CB3-D464-07B8B619F285}"/>
              </a:ext>
            </a:extLst>
          </p:cNvPr>
          <p:cNvSpPr/>
          <p:nvPr/>
        </p:nvSpPr>
        <p:spPr>
          <a:xfrm rot="5400000">
            <a:off x="8609348" y="3412092"/>
            <a:ext cx="4159354"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11" name="TextBox 10">
            <a:extLst>
              <a:ext uri="{FF2B5EF4-FFF2-40B4-BE49-F238E27FC236}">
                <a16:creationId xmlns:a16="http://schemas.microsoft.com/office/drawing/2014/main" id="{5700C7CC-E4DB-BE90-7852-A130418F97E3}"/>
              </a:ext>
            </a:extLst>
          </p:cNvPr>
          <p:cNvSpPr txBox="1"/>
          <p:nvPr/>
        </p:nvSpPr>
        <p:spPr>
          <a:xfrm>
            <a:off x="8527020" y="2021075"/>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2" name="TextBox 11">
            <a:extLst>
              <a:ext uri="{FF2B5EF4-FFF2-40B4-BE49-F238E27FC236}">
                <a16:creationId xmlns:a16="http://schemas.microsoft.com/office/drawing/2014/main" id="{8084A28D-3256-2F2E-3A58-BAF594E45B28}"/>
              </a:ext>
            </a:extLst>
          </p:cNvPr>
          <p:cNvSpPr txBox="1"/>
          <p:nvPr/>
        </p:nvSpPr>
        <p:spPr>
          <a:xfrm>
            <a:off x="8477949" y="5486297"/>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3" name="Rectangle 12">
            <a:extLst>
              <a:ext uri="{FF2B5EF4-FFF2-40B4-BE49-F238E27FC236}">
                <a16:creationId xmlns:a16="http://schemas.microsoft.com/office/drawing/2014/main" id="{619C88F1-E69C-6B1A-F889-AC522E7C66A2}"/>
              </a:ext>
            </a:extLst>
          </p:cNvPr>
          <p:cNvSpPr/>
          <p:nvPr/>
        </p:nvSpPr>
        <p:spPr>
          <a:xfrm>
            <a:off x="8358128" y="2613139"/>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Como es el mundo ahora</a:t>
            </a:r>
          </a:p>
        </p:txBody>
      </p:sp>
      <p:cxnSp>
        <p:nvCxnSpPr>
          <p:cNvPr id="14" name="Straight Arrow Connector 13">
            <a:extLst>
              <a:ext uri="{FF2B5EF4-FFF2-40B4-BE49-F238E27FC236}">
                <a16:creationId xmlns:a16="http://schemas.microsoft.com/office/drawing/2014/main" id="{8BD09A4B-EE0F-452E-6EF3-6550E22D8EB4}"/>
              </a:ext>
            </a:extLst>
          </p:cNvPr>
          <p:cNvCxnSpPr>
            <a:cxnSpLocks/>
          </p:cNvCxnSpPr>
          <p:nvPr/>
        </p:nvCxnSpPr>
        <p:spPr>
          <a:xfrm flipH="1">
            <a:off x="9518469" y="2174963"/>
            <a:ext cx="870857"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A19DADE4-DD09-5280-99D3-09B2B828E824}"/>
              </a:ext>
            </a:extLst>
          </p:cNvPr>
          <p:cNvCxnSpPr>
            <a:cxnSpLocks/>
          </p:cNvCxnSpPr>
          <p:nvPr/>
        </p:nvCxnSpPr>
        <p:spPr>
          <a:xfrm>
            <a:off x="9518469" y="5657603"/>
            <a:ext cx="870857"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697BF41-0794-125A-0AA6-7CBDDA6424C7}"/>
              </a:ext>
            </a:extLst>
          </p:cNvPr>
          <p:cNvCxnSpPr>
            <a:cxnSpLocks/>
          </p:cNvCxnSpPr>
          <p:nvPr/>
        </p:nvCxnSpPr>
        <p:spPr>
          <a:xfrm>
            <a:off x="9043346" y="2346952"/>
            <a:ext cx="0" cy="2394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2F9449B1-183E-91CF-C492-1D2DF76A6BEF}"/>
              </a:ext>
            </a:extLst>
          </p:cNvPr>
          <p:cNvCxnSpPr>
            <a:cxnSpLocks/>
          </p:cNvCxnSpPr>
          <p:nvPr/>
        </p:nvCxnSpPr>
        <p:spPr>
          <a:xfrm>
            <a:off x="9043346" y="5332408"/>
            <a:ext cx="0" cy="20366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344E2810-4D9B-4BF0-40AE-B735CB37FA78}"/>
              </a:ext>
            </a:extLst>
          </p:cNvPr>
          <p:cNvSpPr/>
          <p:nvPr/>
        </p:nvSpPr>
        <p:spPr>
          <a:xfrm>
            <a:off x="8358128" y="4731516"/>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Que acción debo tomar ahora</a:t>
            </a:r>
          </a:p>
        </p:txBody>
      </p:sp>
      <p:cxnSp>
        <p:nvCxnSpPr>
          <p:cNvPr id="26" name="Straight Arrow Connector 25">
            <a:extLst>
              <a:ext uri="{FF2B5EF4-FFF2-40B4-BE49-F238E27FC236}">
                <a16:creationId xmlns:a16="http://schemas.microsoft.com/office/drawing/2014/main" id="{C879E5AE-50BF-0EB8-F2B0-DFCE08F413AF}"/>
              </a:ext>
            </a:extLst>
          </p:cNvPr>
          <p:cNvCxnSpPr>
            <a:cxnSpLocks/>
            <a:endCxn id="24" idx="0"/>
          </p:cNvCxnSpPr>
          <p:nvPr/>
        </p:nvCxnSpPr>
        <p:spPr>
          <a:xfrm>
            <a:off x="9043345" y="4197531"/>
            <a:ext cx="0" cy="533985"/>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18329D43-F5E7-5674-B32D-7CFF5BE4EB06}"/>
              </a:ext>
            </a:extLst>
          </p:cNvPr>
          <p:cNvSpPr/>
          <p:nvPr/>
        </p:nvSpPr>
        <p:spPr>
          <a:xfrm>
            <a:off x="6547053" y="4903980"/>
            <a:ext cx="1370434" cy="24725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Objetivos</a:t>
            </a:r>
          </a:p>
        </p:txBody>
      </p:sp>
      <p:cxnSp>
        <p:nvCxnSpPr>
          <p:cNvPr id="31" name="Straight Arrow Connector 30">
            <a:extLst>
              <a:ext uri="{FF2B5EF4-FFF2-40B4-BE49-F238E27FC236}">
                <a16:creationId xmlns:a16="http://schemas.microsoft.com/office/drawing/2014/main" id="{6F829890-DD4B-722F-4D35-71758D09BCB6}"/>
              </a:ext>
            </a:extLst>
          </p:cNvPr>
          <p:cNvCxnSpPr>
            <a:cxnSpLocks/>
            <a:stCxn id="28" idx="3"/>
            <a:endCxn id="24" idx="1"/>
          </p:cNvCxnSpPr>
          <p:nvPr/>
        </p:nvCxnSpPr>
        <p:spPr>
          <a:xfrm>
            <a:off x="7917487" y="5027607"/>
            <a:ext cx="440641"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84BC6C3-2240-AF56-98AA-7DE354945E06}"/>
              </a:ext>
            </a:extLst>
          </p:cNvPr>
          <p:cNvSpPr/>
          <p:nvPr/>
        </p:nvSpPr>
        <p:spPr>
          <a:xfrm>
            <a:off x="6776255" y="2529125"/>
            <a:ext cx="912031" cy="16742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Estado</a:t>
            </a:r>
          </a:p>
        </p:txBody>
      </p:sp>
      <p:sp>
        <p:nvSpPr>
          <p:cNvPr id="9" name="Rectangle 8">
            <a:extLst>
              <a:ext uri="{FF2B5EF4-FFF2-40B4-BE49-F238E27FC236}">
                <a16:creationId xmlns:a16="http://schemas.microsoft.com/office/drawing/2014/main" id="{708AA65C-52B5-2A0C-E738-3B1090161705}"/>
              </a:ext>
            </a:extLst>
          </p:cNvPr>
          <p:cNvSpPr/>
          <p:nvPr/>
        </p:nvSpPr>
        <p:spPr>
          <a:xfrm>
            <a:off x="6482346" y="2932551"/>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Como evoluciona el mundo</a:t>
            </a:r>
          </a:p>
        </p:txBody>
      </p:sp>
      <p:sp>
        <p:nvSpPr>
          <p:cNvPr id="18" name="Rectangle 17">
            <a:extLst>
              <a:ext uri="{FF2B5EF4-FFF2-40B4-BE49-F238E27FC236}">
                <a16:creationId xmlns:a16="http://schemas.microsoft.com/office/drawing/2014/main" id="{3977DBA6-CC52-22E7-3B8B-7E2955ECB5D0}"/>
              </a:ext>
            </a:extLst>
          </p:cNvPr>
          <p:cNvSpPr/>
          <p:nvPr/>
        </p:nvSpPr>
        <p:spPr>
          <a:xfrm>
            <a:off x="6508205" y="3514480"/>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Que efectos causan más acciones</a:t>
            </a:r>
          </a:p>
        </p:txBody>
      </p:sp>
      <p:cxnSp>
        <p:nvCxnSpPr>
          <p:cNvPr id="19" name="Straight Arrow Connector 18">
            <a:extLst>
              <a:ext uri="{FF2B5EF4-FFF2-40B4-BE49-F238E27FC236}">
                <a16:creationId xmlns:a16="http://schemas.microsoft.com/office/drawing/2014/main" id="{6BD821BA-BCD2-8005-B3E4-72325AA86EE6}"/>
              </a:ext>
            </a:extLst>
          </p:cNvPr>
          <p:cNvCxnSpPr>
            <a:cxnSpLocks/>
            <a:stCxn id="7" idx="3"/>
          </p:cNvCxnSpPr>
          <p:nvPr/>
        </p:nvCxnSpPr>
        <p:spPr>
          <a:xfrm>
            <a:off x="7688286" y="2612838"/>
            <a:ext cx="669842" cy="8371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1BDE0DD0-F082-E870-37F4-F9A46A33C5C7}"/>
              </a:ext>
            </a:extLst>
          </p:cNvPr>
          <p:cNvCxnSpPr>
            <a:cxnSpLocks/>
            <a:endCxn id="13" idx="1"/>
          </p:cNvCxnSpPr>
          <p:nvPr/>
        </p:nvCxnSpPr>
        <p:spPr>
          <a:xfrm flipV="1">
            <a:off x="8023207" y="2909231"/>
            <a:ext cx="334921" cy="222266"/>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8740C82B-CA6E-6C0F-E5D0-8BCAFEC87D60}"/>
              </a:ext>
            </a:extLst>
          </p:cNvPr>
          <p:cNvCxnSpPr>
            <a:cxnSpLocks/>
          </p:cNvCxnSpPr>
          <p:nvPr/>
        </p:nvCxnSpPr>
        <p:spPr>
          <a:xfrm flipV="1">
            <a:off x="8023207" y="3249390"/>
            <a:ext cx="454742" cy="445437"/>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32" name="Arc 31">
            <a:extLst>
              <a:ext uri="{FF2B5EF4-FFF2-40B4-BE49-F238E27FC236}">
                <a16:creationId xmlns:a16="http://schemas.microsoft.com/office/drawing/2014/main" id="{044213EA-9105-95A3-0B2F-DA99A91C4D64}"/>
              </a:ext>
            </a:extLst>
          </p:cNvPr>
          <p:cNvSpPr/>
          <p:nvPr/>
        </p:nvSpPr>
        <p:spPr>
          <a:xfrm>
            <a:off x="7420585" y="2298382"/>
            <a:ext cx="1184366" cy="386136"/>
          </a:xfrm>
          <a:custGeom>
            <a:avLst/>
            <a:gdLst>
              <a:gd name="connsiteX0" fmla="*/ 1056 w 1184366"/>
              <a:gd name="connsiteY0" fmla="*/ 181542 h 386136"/>
              <a:gd name="connsiteX1" fmla="*/ 594065 w 1184366"/>
              <a:gd name="connsiteY1" fmla="*/ 1 h 386136"/>
              <a:gd name="connsiteX2" fmla="*/ 1184366 w 1184366"/>
              <a:gd name="connsiteY2" fmla="*/ 193068 h 386136"/>
              <a:gd name="connsiteX3" fmla="*/ 592183 w 1184366"/>
              <a:gd name="connsiteY3" fmla="*/ 193068 h 386136"/>
              <a:gd name="connsiteX4" fmla="*/ 1056 w 1184366"/>
              <a:gd name="connsiteY4" fmla="*/ 181542 h 386136"/>
              <a:gd name="connsiteX0" fmla="*/ 1056 w 1184366"/>
              <a:gd name="connsiteY0" fmla="*/ 181542 h 386136"/>
              <a:gd name="connsiteX1" fmla="*/ 594065 w 1184366"/>
              <a:gd name="connsiteY1" fmla="*/ 1 h 386136"/>
              <a:gd name="connsiteX2" fmla="*/ 1184366 w 1184366"/>
              <a:gd name="connsiteY2" fmla="*/ 193068 h 386136"/>
            </a:gdLst>
            <a:ahLst/>
            <a:cxnLst>
              <a:cxn ang="0">
                <a:pos x="connsiteX0" y="connsiteY0"/>
              </a:cxn>
              <a:cxn ang="0">
                <a:pos x="connsiteX1" y="connsiteY1"/>
              </a:cxn>
              <a:cxn ang="0">
                <a:pos x="connsiteX2" y="connsiteY2"/>
              </a:cxn>
            </a:cxnLst>
            <a:rect l="l" t="t" r="r" b="b"/>
            <a:pathLst>
              <a:path w="1184366" h="386136" stroke="0" extrusionOk="0">
                <a:moveTo>
                  <a:pt x="1056" y="181542"/>
                </a:moveTo>
                <a:cubicBezTo>
                  <a:pt x="-3428" y="65006"/>
                  <a:pt x="248784" y="11397"/>
                  <a:pt x="594065" y="1"/>
                </a:cubicBezTo>
                <a:cubicBezTo>
                  <a:pt x="938511" y="4156"/>
                  <a:pt x="1171127" y="87100"/>
                  <a:pt x="1184366" y="193068"/>
                </a:cubicBezTo>
                <a:cubicBezTo>
                  <a:pt x="963376" y="205583"/>
                  <a:pt x="808888" y="153732"/>
                  <a:pt x="592183" y="193068"/>
                </a:cubicBezTo>
                <a:cubicBezTo>
                  <a:pt x="385218" y="194741"/>
                  <a:pt x="118780" y="201874"/>
                  <a:pt x="1056" y="181542"/>
                </a:cubicBezTo>
                <a:close/>
              </a:path>
              <a:path w="1184366" h="386136" fill="none" extrusionOk="0">
                <a:moveTo>
                  <a:pt x="1056" y="181542"/>
                </a:moveTo>
                <a:cubicBezTo>
                  <a:pt x="14344" y="27266"/>
                  <a:pt x="272910" y="9552"/>
                  <a:pt x="594065" y="1"/>
                </a:cubicBezTo>
                <a:cubicBezTo>
                  <a:pt x="932776" y="7278"/>
                  <a:pt x="1194005" y="88997"/>
                  <a:pt x="1184366" y="193068"/>
                </a:cubicBezTo>
              </a:path>
              <a:path w="1184366" h="386136" fill="none" stroke="0" extrusionOk="0">
                <a:moveTo>
                  <a:pt x="1056" y="181542"/>
                </a:moveTo>
                <a:cubicBezTo>
                  <a:pt x="45625" y="82399"/>
                  <a:pt x="299549" y="-40522"/>
                  <a:pt x="594065" y="1"/>
                </a:cubicBezTo>
                <a:cubicBezTo>
                  <a:pt x="910246" y="-1213"/>
                  <a:pt x="1169161" y="100995"/>
                  <a:pt x="1184366" y="193068"/>
                </a:cubicBezTo>
              </a:path>
            </a:pathLst>
          </a:custGeom>
          <a:ln w="38100">
            <a:prstDash val="dash"/>
            <a:headEnd type="triangle"/>
            <a:extLst>
              <a:ext uri="{C807C97D-BFC1-408E-A445-0C87EB9F89A2}">
                <ask:lineSketchStyleProps xmlns:ask="http://schemas.microsoft.com/office/drawing/2018/sketchyshapes" sd="1219033472">
                  <a:prstGeom prst="arc">
                    <a:avLst>
                      <a:gd name="adj1" fmla="val 10867021"/>
                      <a:gd name="adj2" fmla="val 0"/>
                    </a:avLst>
                  </a:prstGeom>
                  <ask:type>
                    <ask:lineSketchCurved/>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20" name="Rectangle 19">
            <a:extLst>
              <a:ext uri="{FF2B5EF4-FFF2-40B4-BE49-F238E27FC236}">
                <a16:creationId xmlns:a16="http://schemas.microsoft.com/office/drawing/2014/main" id="{9D93F218-EF72-8A89-0924-2B1B4206F95A}"/>
              </a:ext>
            </a:extLst>
          </p:cNvPr>
          <p:cNvSpPr/>
          <p:nvPr/>
        </p:nvSpPr>
        <p:spPr>
          <a:xfrm>
            <a:off x="8330516" y="3600993"/>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Qué pasará si realizo la acción A</a:t>
            </a:r>
          </a:p>
        </p:txBody>
      </p:sp>
      <p:cxnSp>
        <p:nvCxnSpPr>
          <p:cNvPr id="23" name="Straight Arrow Connector 22">
            <a:extLst>
              <a:ext uri="{FF2B5EF4-FFF2-40B4-BE49-F238E27FC236}">
                <a16:creationId xmlns:a16="http://schemas.microsoft.com/office/drawing/2014/main" id="{0F264326-A957-32B8-ADA1-8A33FF0CB6E3}"/>
              </a:ext>
            </a:extLst>
          </p:cNvPr>
          <p:cNvCxnSpPr>
            <a:cxnSpLocks/>
          </p:cNvCxnSpPr>
          <p:nvPr/>
        </p:nvCxnSpPr>
        <p:spPr>
          <a:xfrm>
            <a:off x="8005058" y="3165104"/>
            <a:ext cx="521962" cy="4358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D9B8240D-2CAD-E286-4816-5CC1FF85CBF0}"/>
              </a:ext>
            </a:extLst>
          </p:cNvPr>
          <p:cNvCxnSpPr>
            <a:cxnSpLocks/>
            <a:endCxn id="20" idx="1"/>
          </p:cNvCxnSpPr>
          <p:nvPr/>
        </p:nvCxnSpPr>
        <p:spPr>
          <a:xfrm>
            <a:off x="8056776" y="3778211"/>
            <a:ext cx="273740" cy="11887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2101252A-BE28-0054-79BD-F20F98A029D8}"/>
              </a:ext>
            </a:extLst>
          </p:cNvPr>
          <p:cNvCxnSpPr>
            <a:cxnSpLocks/>
          </p:cNvCxnSpPr>
          <p:nvPr/>
        </p:nvCxnSpPr>
        <p:spPr>
          <a:xfrm>
            <a:off x="9042840" y="3249390"/>
            <a:ext cx="0" cy="35160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12249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Programa de los Agentes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36</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basados en utilidad</a:t>
            </a:r>
          </a:p>
        </p:txBody>
      </p:sp>
      <p:sp>
        <p:nvSpPr>
          <p:cNvPr id="8" name="Rounded Rectangle 7">
            <a:extLst>
              <a:ext uri="{FF2B5EF4-FFF2-40B4-BE49-F238E27FC236}">
                <a16:creationId xmlns:a16="http://schemas.microsoft.com/office/drawing/2014/main" id="{3906EAD5-2002-B350-5473-AC4D61DDE555}"/>
              </a:ext>
            </a:extLst>
          </p:cNvPr>
          <p:cNvSpPr/>
          <p:nvPr/>
        </p:nvSpPr>
        <p:spPr>
          <a:xfrm>
            <a:off x="6252754" y="1776549"/>
            <a:ext cx="3765944" cy="415935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10" name="Rounded Rectangle 9">
            <a:extLst>
              <a:ext uri="{FF2B5EF4-FFF2-40B4-BE49-F238E27FC236}">
                <a16:creationId xmlns:a16="http://schemas.microsoft.com/office/drawing/2014/main" id="{EA6561BC-6C73-2CB3-D464-07B8B619F285}"/>
              </a:ext>
            </a:extLst>
          </p:cNvPr>
          <p:cNvSpPr/>
          <p:nvPr/>
        </p:nvSpPr>
        <p:spPr>
          <a:xfrm rot="5400000">
            <a:off x="8609348" y="3412092"/>
            <a:ext cx="4159354"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11" name="TextBox 10">
            <a:extLst>
              <a:ext uri="{FF2B5EF4-FFF2-40B4-BE49-F238E27FC236}">
                <a16:creationId xmlns:a16="http://schemas.microsoft.com/office/drawing/2014/main" id="{5700C7CC-E4DB-BE90-7852-A130418F97E3}"/>
              </a:ext>
            </a:extLst>
          </p:cNvPr>
          <p:cNvSpPr txBox="1"/>
          <p:nvPr/>
        </p:nvSpPr>
        <p:spPr>
          <a:xfrm>
            <a:off x="8527020" y="2021075"/>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2" name="TextBox 11">
            <a:extLst>
              <a:ext uri="{FF2B5EF4-FFF2-40B4-BE49-F238E27FC236}">
                <a16:creationId xmlns:a16="http://schemas.microsoft.com/office/drawing/2014/main" id="{8084A28D-3256-2F2E-3A58-BAF594E45B28}"/>
              </a:ext>
            </a:extLst>
          </p:cNvPr>
          <p:cNvSpPr txBox="1"/>
          <p:nvPr/>
        </p:nvSpPr>
        <p:spPr>
          <a:xfrm>
            <a:off x="8477949" y="5486297"/>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3" name="Rectangle 12">
            <a:extLst>
              <a:ext uri="{FF2B5EF4-FFF2-40B4-BE49-F238E27FC236}">
                <a16:creationId xmlns:a16="http://schemas.microsoft.com/office/drawing/2014/main" id="{619C88F1-E69C-6B1A-F889-AC522E7C66A2}"/>
              </a:ext>
            </a:extLst>
          </p:cNvPr>
          <p:cNvSpPr/>
          <p:nvPr/>
        </p:nvSpPr>
        <p:spPr>
          <a:xfrm>
            <a:off x="8358128" y="2613140"/>
            <a:ext cx="1370434" cy="34016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Como es el mundo ahora</a:t>
            </a:r>
          </a:p>
        </p:txBody>
      </p:sp>
      <p:cxnSp>
        <p:nvCxnSpPr>
          <p:cNvPr id="14" name="Straight Arrow Connector 13">
            <a:extLst>
              <a:ext uri="{FF2B5EF4-FFF2-40B4-BE49-F238E27FC236}">
                <a16:creationId xmlns:a16="http://schemas.microsoft.com/office/drawing/2014/main" id="{8BD09A4B-EE0F-452E-6EF3-6550E22D8EB4}"/>
              </a:ext>
            </a:extLst>
          </p:cNvPr>
          <p:cNvCxnSpPr>
            <a:cxnSpLocks/>
          </p:cNvCxnSpPr>
          <p:nvPr/>
        </p:nvCxnSpPr>
        <p:spPr>
          <a:xfrm flipH="1">
            <a:off x="9518469" y="2174963"/>
            <a:ext cx="870857"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A19DADE4-DD09-5280-99D3-09B2B828E824}"/>
              </a:ext>
            </a:extLst>
          </p:cNvPr>
          <p:cNvCxnSpPr>
            <a:cxnSpLocks/>
          </p:cNvCxnSpPr>
          <p:nvPr/>
        </p:nvCxnSpPr>
        <p:spPr>
          <a:xfrm>
            <a:off x="9518469" y="5657603"/>
            <a:ext cx="870857"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697BF41-0794-125A-0AA6-7CBDDA6424C7}"/>
              </a:ext>
            </a:extLst>
          </p:cNvPr>
          <p:cNvCxnSpPr>
            <a:cxnSpLocks/>
          </p:cNvCxnSpPr>
          <p:nvPr/>
        </p:nvCxnSpPr>
        <p:spPr>
          <a:xfrm>
            <a:off x="9043346" y="2346952"/>
            <a:ext cx="0" cy="2394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2F9449B1-183E-91CF-C492-1D2DF76A6BEF}"/>
              </a:ext>
            </a:extLst>
          </p:cNvPr>
          <p:cNvCxnSpPr>
            <a:cxnSpLocks/>
          </p:cNvCxnSpPr>
          <p:nvPr/>
        </p:nvCxnSpPr>
        <p:spPr>
          <a:xfrm>
            <a:off x="9043346" y="5332408"/>
            <a:ext cx="0" cy="20366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344E2810-4D9B-4BF0-40AE-B735CB37FA78}"/>
              </a:ext>
            </a:extLst>
          </p:cNvPr>
          <p:cNvSpPr/>
          <p:nvPr/>
        </p:nvSpPr>
        <p:spPr>
          <a:xfrm>
            <a:off x="8358128" y="4731516"/>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Que acción debo tomar ahora</a:t>
            </a:r>
          </a:p>
        </p:txBody>
      </p:sp>
      <p:cxnSp>
        <p:nvCxnSpPr>
          <p:cNvPr id="26" name="Straight Arrow Connector 25">
            <a:extLst>
              <a:ext uri="{FF2B5EF4-FFF2-40B4-BE49-F238E27FC236}">
                <a16:creationId xmlns:a16="http://schemas.microsoft.com/office/drawing/2014/main" id="{C879E5AE-50BF-0EB8-F2B0-DFCE08F413AF}"/>
              </a:ext>
            </a:extLst>
          </p:cNvPr>
          <p:cNvCxnSpPr>
            <a:cxnSpLocks/>
          </p:cNvCxnSpPr>
          <p:nvPr/>
        </p:nvCxnSpPr>
        <p:spPr>
          <a:xfrm>
            <a:off x="9035605" y="4420564"/>
            <a:ext cx="3870" cy="26699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18329D43-F5E7-5674-B32D-7CFF5BE4EB06}"/>
              </a:ext>
            </a:extLst>
          </p:cNvPr>
          <p:cNvSpPr/>
          <p:nvPr/>
        </p:nvSpPr>
        <p:spPr>
          <a:xfrm>
            <a:off x="6575269" y="4108902"/>
            <a:ext cx="1370434" cy="24725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Utilidad</a:t>
            </a:r>
          </a:p>
        </p:txBody>
      </p:sp>
      <p:sp>
        <p:nvSpPr>
          <p:cNvPr id="7" name="Rectangle 6">
            <a:extLst>
              <a:ext uri="{FF2B5EF4-FFF2-40B4-BE49-F238E27FC236}">
                <a16:creationId xmlns:a16="http://schemas.microsoft.com/office/drawing/2014/main" id="{F84BC6C3-2240-AF56-98AA-7DE354945E06}"/>
              </a:ext>
            </a:extLst>
          </p:cNvPr>
          <p:cNvSpPr/>
          <p:nvPr/>
        </p:nvSpPr>
        <p:spPr>
          <a:xfrm>
            <a:off x="6776255" y="2529125"/>
            <a:ext cx="912031" cy="16742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Estado</a:t>
            </a:r>
          </a:p>
        </p:txBody>
      </p:sp>
      <p:sp>
        <p:nvSpPr>
          <p:cNvPr id="9" name="Rectangle 8">
            <a:extLst>
              <a:ext uri="{FF2B5EF4-FFF2-40B4-BE49-F238E27FC236}">
                <a16:creationId xmlns:a16="http://schemas.microsoft.com/office/drawing/2014/main" id="{708AA65C-52B5-2A0C-E738-3B1090161705}"/>
              </a:ext>
            </a:extLst>
          </p:cNvPr>
          <p:cNvSpPr/>
          <p:nvPr/>
        </p:nvSpPr>
        <p:spPr>
          <a:xfrm>
            <a:off x="6482346" y="2932551"/>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Como evoluciona el mundo</a:t>
            </a:r>
          </a:p>
        </p:txBody>
      </p:sp>
      <p:sp>
        <p:nvSpPr>
          <p:cNvPr id="18" name="Rectangle 17">
            <a:extLst>
              <a:ext uri="{FF2B5EF4-FFF2-40B4-BE49-F238E27FC236}">
                <a16:creationId xmlns:a16="http://schemas.microsoft.com/office/drawing/2014/main" id="{3977DBA6-CC52-22E7-3B8B-7E2955ECB5D0}"/>
              </a:ext>
            </a:extLst>
          </p:cNvPr>
          <p:cNvSpPr/>
          <p:nvPr/>
        </p:nvSpPr>
        <p:spPr>
          <a:xfrm>
            <a:off x="6508205" y="3514480"/>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Que efectos causan más acciones</a:t>
            </a:r>
          </a:p>
        </p:txBody>
      </p:sp>
      <p:cxnSp>
        <p:nvCxnSpPr>
          <p:cNvPr id="19" name="Straight Arrow Connector 18">
            <a:extLst>
              <a:ext uri="{FF2B5EF4-FFF2-40B4-BE49-F238E27FC236}">
                <a16:creationId xmlns:a16="http://schemas.microsoft.com/office/drawing/2014/main" id="{6BD821BA-BCD2-8005-B3E4-72325AA86EE6}"/>
              </a:ext>
            </a:extLst>
          </p:cNvPr>
          <p:cNvCxnSpPr>
            <a:cxnSpLocks/>
            <a:stCxn id="7" idx="3"/>
          </p:cNvCxnSpPr>
          <p:nvPr/>
        </p:nvCxnSpPr>
        <p:spPr>
          <a:xfrm>
            <a:off x="7688286" y="2612838"/>
            <a:ext cx="669842" cy="8371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32" name="Arc 31">
            <a:extLst>
              <a:ext uri="{FF2B5EF4-FFF2-40B4-BE49-F238E27FC236}">
                <a16:creationId xmlns:a16="http://schemas.microsoft.com/office/drawing/2014/main" id="{044213EA-9105-95A3-0B2F-DA99A91C4D64}"/>
              </a:ext>
            </a:extLst>
          </p:cNvPr>
          <p:cNvSpPr/>
          <p:nvPr/>
        </p:nvSpPr>
        <p:spPr>
          <a:xfrm>
            <a:off x="7420585" y="2298382"/>
            <a:ext cx="1184366" cy="386136"/>
          </a:xfrm>
          <a:custGeom>
            <a:avLst/>
            <a:gdLst>
              <a:gd name="connsiteX0" fmla="*/ 1056 w 1184366"/>
              <a:gd name="connsiteY0" fmla="*/ 181542 h 386136"/>
              <a:gd name="connsiteX1" fmla="*/ 594065 w 1184366"/>
              <a:gd name="connsiteY1" fmla="*/ 1 h 386136"/>
              <a:gd name="connsiteX2" fmla="*/ 1184366 w 1184366"/>
              <a:gd name="connsiteY2" fmla="*/ 193068 h 386136"/>
              <a:gd name="connsiteX3" fmla="*/ 592183 w 1184366"/>
              <a:gd name="connsiteY3" fmla="*/ 193068 h 386136"/>
              <a:gd name="connsiteX4" fmla="*/ 1056 w 1184366"/>
              <a:gd name="connsiteY4" fmla="*/ 181542 h 386136"/>
              <a:gd name="connsiteX0" fmla="*/ 1056 w 1184366"/>
              <a:gd name="connsiteY0" fmla="*/ 181542 h 386136"/>
              <a:gd name="connsiteX1" fmla="*/ 594065 w 1184366"/>
              <a:gd name="connsiteY1" fmla="*/ 1 h 386136"/>
              <a:gd name="connsiteX2" fmla="*/ 1184366 w 1184366"/>
              <a:gd name="connsiteY2" fmla="*/ 193068 h 386136"/>
            </a:gdLst>
            <a:ahLst/>
            <a:cxnLst>
              <a:cxn ang="0">
                <a:pos x="connsiteX0" y="connsiteY0"/>
              </a:cxn>
              <a:cxn ang="0">
                <a:pos x="connsiteX1" y="connsiteY1"/>
              </a:cxn>
              <a:cxn ang="0">
                <a:pos x="connsiteX2" y="connsiteY2"/>
              </a:cxn>
            </a:cxnLst>
            <a:rect l="l" t="t" r="r" b="b"/>
            <a:pathLst>
              <a:path w="1184366" h="386136" stroke="0" extrusionOk="0">
                <a:moveTo>
                  <a:pt x="1056" y="181542"/>
                </a:moveTo>
                <a:cubicBezTo>
                  <a:pt x="-3428" y="65006"/>
                  <a:pt x="248784" y="11397"/>
                  <a:pt x="594065" y="1"/>
                </a:cubicBezTo>
                <a:cubicBezTo>
                  <a:pt x="938511" y="4156"/>
                  <a:pt x="1171127" y="87100"/>
                  <a:pt x="1184366" y="193068"/>
                </a:cubicBezTo>
                <a:cubicBezTo>
                  <a:pt x="963376" y="205583"/>
                  <a:pt x="808888" y="153732"/>
                  <a:pt x="592183" y="193068"/>
                </a:cubicBezTo>
                <a:cubicBezTo>
                  <a:pt x="385218" y="194741"/>
                  <a:pt x="118780" y="201874"/>
                  <a:pt x="1056" y="181542"/>
                </a:cubicBezTo>
                <a:close/>
              </a:path>
              <a:path w="1184366" h="386136" fill="none" extrusionOk="0">
                <a:moveTo>
                  <a:pt x="1056" y="181542"/>
                </a:moveTo>
                <a:cubicBezTo>
                  <a:pt x="14344" y="27266"/>
                  <a:pt x="272910" y="9552"/>
                  <a:pt x="594065" y="1"/>
                </a:cubicBezTo>
                <a:cubicBezTo>
                  <a:pt x="932776" y="7278"/>
                  <a:pt x="1194005" y="88997"/>
                  <a:pt x="1184366" y="193068"/>
                </a:cubicBezTo>
              </a:path>
              <a:path w="1184366" h="386136" fill="none" stroke="0" extrusionOk="0">
                <a:moveTo>
                  <a:pt x="1056" y="181542"/>
                </a:moveTo>
                <a:cubicBezTo>
                  <a:pt x="45625" y="82399"/>
                  <a:pt x="299549" y="-40522"/>
                  <a:pt x="594065" y="1"/>
                </a:cubicBezTo>
                <a:cubicBezTo>
                  <a:pt x="910246" y="-1213"/>
                  <a:pt x="1169161" y="100995"/>
                  <a:pt x="1184366" y="193068"/>
                </a:cubicBezTo>
              </a:path>
            </a:pathLst>
          </a:custGeom>
          <a:ln w="38100">
            <a:prstDash val="dash"/>
            <a:headEnd type="triangle"/>
            <a:extLst>
              <a:ext uri="{C807C97D-BFC1-408E-A445-0C87EB9F89A2}">
                <ask:lineSketchStyleProps xmlns:ask="http://schemas.microsoft.com/office/drawing/2018/sketchyshapes" sd="1219033472">
                  <a:prstGeom prst="arc">
                    <a:avLst>
                      <a:gd name="adj1" fmla="val 10867021"/>
                      <a:gd name="adj2" fmla="val 0"/>
                    </a:avLst>
                  </a:prstGeom>
                  <ask:type>
                    <ask:lineSketchCurved/>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20" name="Rectangle 19">
            <a:extLst>
              <a:ext uri="{FF2B5EF4-FFF2-40B4-BE49-F238E27FC236}">
                <a16:creationId xmlns:a16="http://schemas.microsoft.com/office/drawing/2014/main" id="{9D93F218-EF72-8A89-0924-2B1B4206F95A}"/>
              </a:ext>
            </a:extLst>
          </p:cNvPr>
          <p:cNvSpPr/>
          <p:nvPr/>
        </p:nvSpPr>
        <p:spPr>
          <a:xfrm>
            <a:off x="8354763" y="3251736"/>
            <a:ext cx="1370434" cy="35218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Qué pasará si realizo la acción A</a:t>
            </a:r>
          </a:p>
        </p:txBody>
      </p:sp>
      <p:cxnSp>
        <p:nvCxnSpPr>
          <p:cNvPr id="30" name="Straight Arrow Connector 29">
            <a:extLst>
              <a:ext uri="{FF2B5EF4-FFF2-40B4-BE49-F238E27FC236}">
                <a16:creationId xmlns:a16="http://schemas.microsoft.com/office/drawing/2014/main" id="{D9B8240D-2CAD-E286-4816-5CC1FF85CBF0}"/>
              </a:ext>
            </a:extLst>
          </p:cNvPr>
          <p:cNvCxnSpPr>
            <a:cxnSpLocks/>
          </p:cNvCxnSpPr>
          <p:nvPr/>
        </p:nvCxnSpPr>
        <p:spPr>
          <a:xfrm>
            <a:off x="8012768" y="4232528"/>
            <a:ext cx="337530" cy="11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F2246EF2-9CA9-A5E8-EDE1-B46C6C977601}"/>
              </a:ext>
            </a:extLst>
          </p:cNvPr>
          <p:cNvCxnSpPr>
            <a:cxnSpLocks/>
          </p:cNvCxnSpPr>
          <p:nvPr/>
        </p:nvCxnSpPr>
        <p:spPr>
          <a:xfrm>
            <a:off x="9039475" y="2993153"/>
            <a:ext cx="0" cy="2394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A412F9B9-AE1E-4792-F2AA-1F3A27B58B5E}"/>
              </a:ext>
            </a:extLst>
          </p:cNvPr>
          <p:cNvCxnSpPr>
            <a:cxnSpLocks/>
          </p:cNvCxnSpPr>
          <p:nvPr/>
        </p:nvCxnSpPr>
        <p:spPr>
          <a:xfrm>
            <a:off x="9039475" y="3633590"/>
            <a:ext cx="0" cy="34177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34" name="Rectangle 33">
            <a:extLst>
              <a:ext uri="{FF2B5EF4-FFF2-40B4-BE49-F238E27FC236}">
                <a16:creationId xmlns:a16="http://schemas.microsoft.com/office/drawing/2014/main" id="{F1CC0350-D6A6-B034-E4C4-E3408D6D201E}"/>
              </a:ext>
            </a:extLst>
          </p:cNvPr>
          <p:cNvSpPr/>
          <p:nvPr/>
        </p:nvSpPr>
        <p:spPr>
          <a:xfrm>
            <a:off x="8362411" y="4036446"/>
            <a:ext cx="1370434" cy="34016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Estaré contento en este estado</a:t>
            </a:r>
          </a:p>
        </p:txBody>
      </p:sp>
      <p:cxnSp>
        <p:nvCxnSpPr>
          <p:cNvPr id="36" name="Straight Arrow Connector 35">
            <a:extLst>
              <a:ext uri="{FF2B5EF4-FFF2-40B4-BE49-F238E27FC236}">
                <a16:creationId xmlns:a16="http://schemas.microsoft.com/office/drawing/2014/main" id="{87FD7E52-2DF6-41B2-9402-E2AC858EBF23}"/>
              </a:ext>
            </a:extLst>
          </p:cNvPr>
          <p:cNvCxnSpPr>
            <a:cxnSpLocks/>
          </p:cNvCxnSpPr>
          <p:nvPr/>
        </p:nvCxnSpPr>
        <p:spPr>
          <a:xfrm flipV="1">
            <a:off x="8012768" y="3572354"/>
            <a:ext cx="337530" cy="12247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a:extLst>
              <a:ext uri="{FF2B5EF4-FFF2-40B4-BE49-F238E27FC236}">
                <a16:creationId xmlns:a16="http://schemas.microsoft.com/office/drawing/2014/main" id="{DEA993C3-F28E-2801-BF09-2CDF7A9968FA}"/>
              </a:ext>
            </a:extLst>
          </p:cNvPr>
          <p:cNvCxnSpPr>
            <a:cxnSpLocks/>
          </p:cNvCxnSpPr>
          <p:nvPr/>
        </p:nvCxnSpPr>
        <p:spPr>
          <a:xfrm flipV="1">
            <a:off x="7999402" y="2993153"/>
            <a:ext cx="478547" cy="69507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343E2C84-1174-81A7-05CB-A4F8BA4BEE90}"/>
              </a:ext>
            </a:extLst>
          </p:cNvPr>
          <p:cNvCxnSpPr>
            <a:cxnSpLocks/>
          </p:cNvCxnSpPr>
          <p:nvPr/>
        </p:nvCxnSpPr>
        <p:spPr>
          <a:xfrm flipV="1">
            <a:off x="8023207" y="2853806"/>
            <a:ext cx="280540" cy="251348"/>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957A8E80-4EA5-1540-86C1-1AB2BF20AA9D}"/>
              </a:ext>
            </a:extLst>
          </p:cNvPr>
          <p:cNvCxnSpPr>
            <a:cxnSpLocks/>
          </p:cNvCxnSpPr>
          <p:nvPr/>
        </p:nvCxnSpPr>
        <p:spPr>
          <a:xfrm>
            <a:off x="8043496" y="3112450"/>
            <a:ext cx="296549" cy="34674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985792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Programa de los Agentes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37</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que aprenden</a:t>
            </a:r>
          </a:p>
        </p:txBody>
      </p:sp>
      <p:sp>
        <p:nvSpPr>
          <p:cNvPr id="8" name="Rounded Rectangle 7">
            <a:extLst>
              <a:ext uri="{FF2B5EF4-FFF2-40B4-BE49-F238E27FC236}">
                <a16:creationId xmlns:a16="http://schemas.microsoft.com/office/drawing/2014/main" id="{3906EAD5-2002-B350-5473-AC4D61DDE555}"/>
              </a:ext>
            </a:extLst>
          </p:cNvPr>
          <p:cNvSpPr/>
          <p:nvPr/>
        </p:nvSpPr>
        <p:spPr>
          <a:xfrm>
            <a:off x="5085806" y="2102073"/>
            <a:ext cx="4932892" cy="3833831"/>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10" name="Rounded Rectangle 9">
            <a:extLst>
              <a:ext uri="{FF2B5EF4-FFF2-40B4-BE49-F238E27FC236}">
                <a16:creationId xmlns:a16="http://schemas.microsoft.com/office/drawing/2014/main" id="{EA6561BC-6C73-2CB3-D464-07B8B619F285}"/>
              </a:ext>
            </a:extLst>
          </p:cNvPr>
          <p:cNvSpPr/>
          <p:nvPr/>
        </p:nvSpPr>
        <p:spPr>
          <a:xfrm rot="5400000">
            <a:off x="8772110" y="3574854"/>
            <a:ext cx="3833830"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11" name="TextBox 10">
            <a:extLst>
              <a:ext uri="{FF2B5EF4-FFF2-40B4-BE49-F238E27FC236}">
                <a16:creationId xmlns:a16="http://schemas.microsoft.com/office/drawing/2014/main" id="{5700C7CC-E4DB-BE90-7852-A130418F97E3}"/>
              </a:ext>
            </a:extLst>
          </p:cNvPr>
          <p:cNvSpPr txBox="1"/>
          <p:nvPr/>
        </p:nvSpPr>
        <p:spPr>
          <a:xfrm>
            <a:off x="8527017" y="2102073"/>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2" name="TextBox 11">
            <a:extLst>
              <a:ext uri="{FF2B5EF4-FFF2-40B4-BE49-F238E27FC236}">
                <a16:creationId xmlns:a16="http://schemas.microsoft.com/office/drawing/2014/main" id="{8084A28D-3256-2F2E-3A58-BAF594E45B28}"/>
              </a:ext>
            </a:extLst>
          </p:cNvPr>
          <p:cNvSpPr txBox="1"/>
          <p:nvPr/>
        </p:nvSpPr>
        <p:spPr>
          <a:xfrm>
            <a:off x="8477949" y="5486297"/>
            <a:ext cx="1130796" cy="307777"/>
          </a:xfrm>
          <a:prstGeom prst="rect">
            <a:avLst/>
          </a:prstGeom>
          <a:noFill/>
        </p:spPr>
        <p:txBody>
          <a:bodyPr wrap="square" rtlCol="0">
            <a:spAutoFit/>
          </a:bodyPr>
          <a:lstStyle/>
          <a:p>
            <a:pPr algn="ctr"/>
            <a:r>
              <a:rPr lang="es-ES_tradnl" sz="1400" dirty="0">
                <a:solidFill>
                  <a:schemeClr val="bg1"/>
                </a:solidFill>
              </a:rPr>
              <a:t>Actuadores</a:t>
            </a:r>
          </a:p>
        </p:txBody>
      </p:sp>
      <p:cxnSp>
        <p:nvCxnSpPr>
          <p:cNvPr id="14" name="Straight Arrow Connector 13">
            <a:extLst>
              <a:ext uri="{FF2B5EF4-FFF2-40B4-BE49-F238E27FC236}">
                <a16:creationId xmlns:a16="http://schemas.microsoft.com/office/drawing/2014/main" id="{8BD09A4B-EE0F-452E-6EF3-6550E22D8EB4}"/>
              </a:ext>
            </a:extLst>
          </p:cNvPr>
          <p:cNvCxnSpPr>
            <a:cxnSpLocks/>
          </p:cNvCxnSpPr>
          <p:nvPr/>
        </p:nvCxnSpPr>
        <p:spPr>
          <a:xfrm flipH="1">
            <a:off x="9518469" y="2269499"/>
            <a:ext cx="870857"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A19DADE4-DD09-5280-99D3-09B2B828E824}"/>
              </a:ext>
            </a:extLst>
          </p:cNvPr>
          <p:cNvCxnSpPr>
            <a:cxnSpLocks/>
          </p:cNvCxnSpPr>
          <p:nvPr/>
        </p:nvCxnSpPr>
        <p:spPr>
          <a:xfrm>
            <a:off x="9518469" y="5657603"/>
            <a:ext cx="870857"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697BF41-0794-125A-0AA6-7CBDDA6424C7}"/>
              </a:ext>
            </a:extLst>
          </p:cNvPr>
          <p:cNvCxnSpPr>
            <a:cxnSpLocks/>
            <a:endCxn id="34" idx="0"/>
          </p:cNvCxnSpPr>
          <p:nvPr/>
        </p:nvCxnSpPr>
        <p:spPr>
          <a:xfrm flipH="1">
            <a:off x="9043344" y="2346952"/>
            <a:ext cx="2" cy="1492775"/>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84BC6C3-2240-AF56-98AA-7DE354945E06}"/>
              </a:ext>
            </a:extLst>
          </p:cNvPr>
          <p:cNvSpPr/>
          <p:nvPr/>
        </p:nvSpPr>
        <p:spPr>
          <a:xfrm>
            <a:off x="6758113" y="2301452"/>
            <a:ext cx="912031" cy="16742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Critica</a:t>
            </a:r>
          </a:p>
        </p:txBody>
      </p:sp>
      <p:sp>
        <p:nvSpPr>
          <p:cNvPr id="9" name="Rectangle 8">
            <a:extLst>
              <a:ext uri="{FF2B5EF4-FFF2-40B4-BE49-F238E27FC236}">
                <a16:creationId xmlns:a16="http://schemas.microsoft.com/office/drawing/2014/main" id="{708AA65C-52B5-2A0C-E738-3B1090161705}"/>
              </a:ext>
            </a:extLst>
          </p:cNvPr>
          <p:cNvSpPr/>
          <p:nvPr/>
        </p:nvSpPr>
        <p:spPr>
          <a:xfrm>
            <a:off x="6609048" y="3838641"/>
            <a:ext cx="11241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Elemento de aprendizaje</a:t>
            </a:r>
          </a:p>
        </p:txBody>
      </p:sp>
      <p:sp>
        <p:nvSpPr>
          <p:cNvPr id="34" name="Rectangle 33">
            <a:extLst>
              <a:ext uri="{FF2B5EF4-FFF2-40B4-BE49-F238E27FC236}">
                <a16:creationId xmlns:a16="http://schemas.microsoft.com/office/drawing/2014/main" id="{F1CC0350-D6A6-B034-E4C4-E3408D6D201E}"/>
              </a:ext>
            </a:extLst>
          </p:cNvPr>
          <p:cNvSpPr/>
          <p:nvPr/>
        </p:nvSpPr>
        <p:spPr>
          <a:xfrm>
            <a:off x="8358127" y="3839727"/>
            <a:ext cx="1370434" cy="34016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Elemento de actuación</a:t>
            </a:r>
          </a:p>
        </p:txBody>
      </p:sp>
      <p:cxnSp>
        <p:nvCxnSpPr>
          <p:cNvPr id="4" name="Straight Arrow Connector 3">
            <a:extLst>
              <a:ext uri="{FF2B5EF4-FFF2-40B4-BE49-F238E27FC236}">
                <a16:creationId xmlns:a16="http://schemas.microsoft.com/office/drawing/2014/main" id="{E78015FA-814D-5B46-0CE8-71020D388642}"/>
              </a:ext>
            </a:extLst>
          </p:cNvPr>
          <p:cNvCxnSpPr>
            <a:cxnSpLocks/>
          </p:cNvCxnSpPr>
          <p:nvPr/>
        </p:nvCxnSpPr>
        <p:spPr>
          <a:xfrm flipH="1">
            <a:off x="7733211" y="2276219"/>
            <a:ext cx="893987" cy="9669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1" name="TextBox 20">
            <a:extLst>
              <a:ext uri="{FF2B5EF4-FFF2-40B4-BE49-F238E27FC236}">
                <a16:creationId xmlns:a16="http://schemas.microsoft.com/office/drawing/2014/main" id="{7BC782AD-B8A8-05DA-42A9-E57D1DDD7636}"/>
              </a:ext>
            </a:extLst>
          </p:cNvPr>
          <p:cNvSpPr txBox="1"/>
          <p:nvPr/>
        </p:nvSpPr>
        <p:spPr>
          <a:xfrm>
            <a:off x="6397167" y="1564372"/>
            <a:ext cx="1634749" cy="307777"/>
          </a:xfrm>
          <a:prstGeom prst="rect">
            <a:avLst/>
          </a:prstGeom>
          <a:noFill/>
        </p:spPr>
        <p:txBody>
          <a:bodyPr wrap="square" rtlCol="0">
            <a:spAutoFit/>
          </a:bodyPr>
          <a:lstStyle/>
          <a:p>
            <a:pPr algn="ctr"/>
            <a:r>
              <a:rPr lang="es-ES_tradnl" sz="1400" dirty="0"/>
              <a:t>Nivel de actuación</a:t>
            </a:r>
          </a:p>
        </p:txBody>
      </p:sp>
      <p:cxnSp>
        <p:nvCxnSpPr>
          <p:cNvPr id="22" name="Straight Arrow Connector 21">
            <a:extLst>
              <a:ext uri="{FF2B5EF4-FFF2-40B4-BE49-F238E27FC236}">
                <a16:creationId xmlns:a16="http://schemas.microsoft.com/office/drawing/2014/main" id="{4B8C97BA-968A-F921-845B-BEAFEB71F4D3}"/>
              </a:ext>
            </a:extLst>
          </p:cNvPr>
          <p:cNvCxnSpPr>
            <a:cxnSpLocks/>
            <a:stCxn id="21" idx="2"/>
            <a:endCxn id="7" idx="0"/>
          </p:cNvCxnSpPr>
          <p:nvPr/>
        </p:nvCxnSpPr>
        <p:spPr>
          <a:xfrm flipH="1">
            <a:off x="7214129" y="1872149"/>
            <a:ext cx="413" cy="42930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1629ECF0-D8BF-4AB6-B9C1-CD633CCF4CE6}"/>
              </a:ext>
            </a:extLst>
          </p:cNvPr>
          <p:cNvCxnSpPr>
            <a:cxnSpLocks/>
            <a:stCxn id="34" idx="2"/>
            <a:endCxn id="12" idx="0"/>
          </p:cNvCxnSpPr>
          <p:nvPr/>
        </p:nvCxnSpPr>
        <p:spPr>
          <a:xfrm>
            <a:off x="9043344" y="4179887"/>
            <a:ext cx="3" cy="130641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06DADE40-1F46-B07E-BA40-CFAE8807C00D}"/>
              </a:ext>
            </a:extLst>
          </p:cNvPr>
          <p:cNvCxnSpPr>
            <a:cxnSpLocks/>
          </p:cNvCxnSpPr>
          <p:nvPr/>
        </p:nvCxnSpPr>
        <p:spPr>
          <a:xfrm>
            <a:off x="7818357" y="3893987"/>
            <a:ext cx="452535"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a:extLst>
              <a:ext uri="{FF2B5EF4-FFF2-40B4-BE49-F238E27FC236}">
                <a16:creationId xmlns:a16="http://schemas.microsoft.com/office/drawing/2014/main" id="{553FBBC0-AA1D-CC81-FDD7-7FD5445ECADE}"/>
              </a:ext>
            </a:extLst>
          </p:cNvPr>
          <p:cNvCxnSpPr>
            <a:cxnSpLocks/>
          </p:cNvCxnSpPr>
          <p:nvPr/>
        </p:nvCxnSpPr>
        <p:spPr>
          <a:xfrm>
            <a:off x="7818356" y="4179887"/>
            <a:ext cx="452535" cy="0"/>
          </a:xfrm>
          <a:prstGeom prst="straightConnector1">
            <a:avLst/>
          </a:prstGeom>
          <a:ln w="38100">
            <a:solidFill>
              <a:schemeClr val="tx1"/>
            </a:solidFill>
            <a:headEnd type="triangle"/>
            <a:tailEnd type="none"/>
          </a:ln>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47FFC01B-FEC4-8BE7-66EB-6642BFD2C214}"/>
              </a:ext>
            </a:extLst>
          </p:cNvPr>
          <p:cNvSpPr txBox="1"/>
          <p:nvPr/>
        </p:nvSpPr>
        <p:spPr>
          <a:xfrm>
            <a:off x="7616145" y="3567979"/>
            <a:ext cx="812751" cy="246221"/>
          </a:xfrm>
          <a:prstGeom prst="rect">
            <a:avLst/>
          </a:prstGeom>
          <a:noFill/>
        </p:spPr>
        <p:txBody>
          <a:bodyPr wrap="square" rtlCol="0">
            <a:spAutoFit/>
          </a:bodyPr>
          <a:lstStyle/>
          <a:p>
            <a:pPr algn="ctr"/>
            <a:r>
              <a:rPr lang="es-ES_tradnl" sz="1000" dirty="0"/>
              <a:t>Cambios</a:t>
            </a:r>
            <a:endParaRPr lang="es-ES_tradnl" sz="1400" dirty="0"/>
          </a:p>
        </p:txBody>
      </p:sp>
      <p:sp>
        <p:nvSpPr>
          <p:cNvPr id="48" name="TextBox 47">
            <a:extLst>
              <a:ext uri="{FF2B5EF4-FFF2-40B4-BE49-F238E27FC236}">
                <a16:creationId xmlns:a16="http://schemas.microsoft.com/office/drawing/2014/main" id="{1B2DF374-6376-D7D3-6F62-19504FCB7B9C}"/>
              </a:ext>
            </a:extLst>
          </p:cNvPr>
          <p:cNvSpPr txBox="1"/>
          <p:nvPr/>
        </p:nvSpPr>
        <p:spPr>
          <a:xfrm>
            <a:off x="7517585" y="4266999"/>
            <a:ext cx="1001652" cy="246221"/>
          </a:xfrm>
          <a:prstGeom prst="rect">
            <a:avLst/>
          </a:prstGeom>
          <a:noFill/>
        </p:spPr>
        <p:txBody>
          <a:bodyPr wrap="square" rtlCol="0">
            <a:spAutoFit/>
          </a:bodyPr>
          <a:lstStyle/>
          <a:p>
            <a:pPr algn="ctr"/>
            <a:r>
              <a:rPr lang="es-ES_tradnl" sz="1000" dirty="0"/>
              <a:t>Conocimiento</a:t>
            </a:r>
            <a:endParaRPr lang="es-ES_tradnl" sz="1400" dirty="0"/>
          </a:p>
        </p:txBody>
      </p:sp>
      <p:sp>
        <p:nvSpPr>
          <p:cNvPr id="49" name="Rectangle 48">
            <a:extLst>
              <a:ext uri="{FF2B5EF4-FFF2-40B4-BE49-F238E27FC236}">
                <a16:creationId xmlns:a16="http://schemas.microsoft.com/office/drawing/2014/main" id="{CBAB7F95-ABC4-B8A3-B4E6-BF8B139EABCA}"/>
              </a:ext>
            </a:extLst>
          </p:cNvPr>
          <p:cNvSpPr/>
          <p:nvPr/>
        </p:nvSpPr>
        <p:spPr>
          <a:xfrm>
            <a:off x="6609047" y="5125603"/>
            <a:ext cx="11241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Generador de problemas</a:t>
            </a:r>
          </a:p>
        </p:txBody>
      </p:sp>
      <p:cxnSp>
        <p:nvCxnSpPr>
          <p:cNvPr id="50" name="Straight Arrow Connector 49">
            <a:extLst>
              <a:ext uri="{FF2B5EF4-FFF2-40B4-BE49-F238E27FC236}">
                <a16:creationId xmlns:a16="http://schemas.microsoft.com/office/drawing/2014/main" id="{04FBA0F9-88F5-A566-EE4B-56B930B5AD7D}"/>
              </a:ext>
            </a:extLst>
          </p:cNvPr>
          <p:cNvCxnSpPr>
            <a:cxnSpLocks/>
            <a:stCxn id="49" idx="3"/>
          </p:cNvCxnSpPr>
          <p:nvPr/>
        </p:nvCxnSpPr>
        <p:spPr>
          <a:xfrm flipV="1">
            <a:off x="7733210" y="4222758"/>
            <a:ext cx="1051396" cy="1083192"/>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53" name="Straight Arrow Connector 52">
            <a:extLst>
              <a:ext uri="{FF2B5EF4-FFF2-40B4-BE49-F238E27FC236}">
                <a16:creationId xmlns:a16="http://schemas.microsoft.com/office/drawing/2014/main" id="{36887B80-5731-9480-290E-959D576FC10C}"/>
              </a:ext>
            </a:extLst>
          </p:cNvPr>
          <p:cNvCxnSpPr>
            <a:cxnSpLocks/>
          </p:cNvCxnSpPr>
          <p:nvPr/>
        </p:nvCxnSpPr>
        <p:spPr>
          <a:xfrm>
            <a:off x="7214128" y="2468878"/>
            <a:ext cx="0" cy="1345322"/>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C72B256D-6428-91D5-00EB-1F82253E89AE}"/>
              </a:ext>
            </a:extLst>
          </p:cNvPr>
          <p:cNvCxnSpPr>
            <a:cxnSpLocks/>
          </p:cNvCxnSpPr>
          <p:nvPr/>
        </p:nvCxnSpPr>
        <p:spPr>
          <a:xfrm>
            <a:off x="7203497" y="4242723"/>
            <a:ext cx="0" cy="85860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60" name="TextBox 59">
            <a:extLst>
              <a:ext uri="{FF2B5EF4-FFF2-40B4-BE49-F238E27FC236}">
                <a16:creationId xmlns:a16="http://schemas.microsoft.com/office/drawing/2014/main" id="{1B55C701-31B0-A94D-2BED-274D15FCFF84}"/>
              </a:ext>
            </a:extLst>
          </p:cNvPr>
          <p:cNvSpPr txBox="1"/>
          <p:nvPr/>
        </p:nvSpPr>
        <p:spPr>
          <a:xfrm>
            <a:off x="5997506" y="2995691"/>
            <a:ext cx="1186174" cy="246221"/>
          </a:xfrm>
          <a:prstGeom prst="rect">
            <a:avLst/>
          </a:prstGeom>
          <a:noFill/>
        </p:spPr>
        <p:txBody>
          <a:bodyPr wrap="square" rtlCol="0">
            <a:spAutoFit/>
          </a:bodyPr>
          <a:lstStyle/>
          <a:p>
            <a:pPr algn="ctr"/>
            <a:r>
              <a:rPr lang="es-ES_tradnl" sz="1000" dirty="0"/>
              <a:t>Retroalimentación</a:t>
            </a:r>
            <a:endParaRPr lang="es-ES_tradnl" sz="1400" dirty="0"/>
          </a:p>
        </p:txBody>
      </p:sp>
      <p:sp>
        <p:nvSpPr>
          <p:cNvPr id="61" name="TextBox 60">
            <a:extLst>
              <a:ext uri="{FF2B5EF4-FFF2-40B4-BE49-F238E27FC236}">
                <a16:creationId xmlns:a16="http://schemas.microsoft.com/office/drawing/2014/main" id="{BF7E4147-842E-1865-EB60-D413A964BEF6}"/>
              </a:ext>
            </a:extLst>
          </p:cNvPr>
          <p:cNvSpPr txBox="1"/>
          <p:nvPr/>
        </p:nvSpPr>
        <p:spPr>
          <a:xfrm>
            <a:off x="6017323" y="4488564"/>
            <a:ext cx="1186174" cy="400110"/>
          </a:xfrm>
          <a:prstGeom prst="rect">
            <a:avLst/>
          </a:prstGeom>
          <a:noFill/>
        </p:spPr>
        <p:txBody>
          <a:bodyPr wrap="square" rtlCol="0">
            <a:spAutoFit/>
          </a:bodyPr>
          <a:lstStyle/>
          <a:p>
            <a:pPr algn="ctr"/>
            <a:r>
              <a:rPr lang="es-ES_tradnl" sz="1000" dirty="0"/>
              <a:t>Objetivos que aprender</a:t>
            </a:r>
            <a:endParaRPr lang="es-ES_tradnl" sz="1400" dirty="0"/>
          </a:p>
        </p:txBody>
      </p:sp>
    </p:spTree>
    <p:extLst>
      <p:ext uri="{BB962C8B-B14F-4D97-AF65-F5344CB8AC3E}">
        <p14:creationId xmlns:p14="http://schemas.microsoft.com/office/powerpoint/2010/main" val="11333278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Resolución de problemas mediante búsqueda </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852576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609091"/>
          </a:xfrm>
        </p:spPr>
        <p:txBody>
          <a:bodyPr>
            <a:normAutofit fontScale="90000"/>
          </a:bodyPr>
          <a:lstStyle/>
          <a:p>
            <a:r>
              <a:rPr lang="es-ES_tradnl" dirty="0"/>
              <a:t>Resolución de problemas Mediante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de resolución de problemas</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fontScale="70000" lnSpcReduction="20000"/>
          </a:bodyPr>
          <a:lstStyle/>
          <a:p>
            <a:pPr marL="0" indent="0">
              <a:buNone/>
            </a:pPr>
            <a:r>
              <a:rPr lang="es-ES" dirty="0"/>
              <a:t>Cuando la acción correcta a tomar no es inmediatamente obvia, un agente puede necesitar planificar con anticipación: considerar una secuencia de acciones que formen un camino hacia un estado objetivo. A dicho agente se le llama </a:t>
            </a:r>
            <a:r>
              <a:rPr lang="es-ES" b="1" dirty="0">
                <a:solidFill>
                  <a:schemeClr val="accent6"/>
                </a:solidFill>
              </a:rPr>
              <a:t>agente de resolución de problemas </a:t>
            </a:r>
            <a:r>
              <a:rPr lang="es-ES" dirty="0"/>
              <a:t>y el proceso computacional que lleva a cabo se llama </a:t>
            </a:r>
            <a:r>
              <a:rPr lang="es-ES" b="1" dirty="0">
                <a:solidFill>
                  <a:schemeClr val="accent3"/>
                </a:solidFill>
              </a:rPr>
              <a:t>búsqueda</a:t>
            </a:r>
            <a:r>
              <a:rPr lang="es-ES" dirty="0"/>
              <a:t>.</a:t>
            </a:r>
          </a:p>
          <a:p>
            <a:pPr marL="0" indent="0">
              <a:buNone/>
            </a:pPr>
            <a:r>
              <a:rPr lang="es-ES" dirty="0"/>
              <a:t>Para estos métodos de búsquedas, se considera sólo los entornos más simples: </a:t>
            </a:r>
            <a:r>
              <a:rPr lang="es-ES" i="1" dirty="0"/>
              <a:t>episódico, de agente único, totalmente observable, determinista, estático, discreto y conocido</a:t>
            </a:r>
            <a:r>
              <a:rPr lang="es-ES" dirty="0"/>
              <a:t>.</a:t>
            </a:r>
          </a:p>
          <a:p>
            <a:pPr marL="0" indent="0">
              <a:buNone/>
            </a:pPr>
            <a:r>
              <a:rPr lang="es-ES" dirty="0"/>
              <a:t>Dado estas condiciones, el agente puede llevar un proceso de 4 fases:</a:t>
            </a:r>
          </a:p>
          <a:p>
            <a:r>
              <a:rPr lang="es-ES" b="1" dirty="0">
                <a:solidFill>
                  <a:schemeClr val="accent6">
                    <a:lumMod val="75000"/>
                  </a:schemeClr>
                </a:solidFill>
              </a:rPr>
              <a:t>Formulación de objetivo: </a:t>
            </a:r>
            <a:r>
              <a:rPr lang="es-ES" dirty="0"/>
              <a:t>El agente adopta el objetivo basado en la situación actual y la medida de rendimiento del agente.</a:t>
            </a:r>
          </a:p>
          <a:p>
            <a:r>
              <a:rPr lang="es-ES" b="1" dirty="0">
                <a:solidFill>
                  <a:schemeClr val="accent5">
                    <a:lumMod val="75000"/>
                  </a:schemeClr>
                </a:solidFill>
              </a:rPr>
              <a:t>Formulación del problema: </a:t>
            </a:r>
            <a:r>
              <a:rPr lang="es-ES" dirty="0"/>
              <a:t>El agente diseña una descripción de los estados y acciones necesarias para alcanzar el objetivo: un modelo abstracto de la parte relevante del entorno.</a:t>
            </a:r>
          </a:p>
          <a:p>
            <a:r>
              <a:rPr lang="es-ES" b="1" dirty="0">
                <a:solidFill>
                  <a:schemeClr val="accent3"/>
                </a:solidFill>
              </a:rPr>
              <a:t>Búsqueda: </a:t>
            </a:r>
            <a:r>
              <a:rPr lang="es-ES" dirty="0"/>
              <a:t>Antes de realizar cualquier acción en el mundo real, el agente simula secuencias de acciones en su modelo, buscando hasta encontrar una secuencia de acciones que alcance el objetivo. Esta secuencia se llama solución.</a:t>
            </a:r>
          </a:p>
          <a:p>
            <a:r>
              <a:rPr lang="es-ES" b="1" dirty="0">
                <a:solidFill>
                  <a:schemeClr val="accent1"/>
                </a:solidFill>
              </a:rPr>
              <a:t>Ejecución: </a:t>
            </a:r>
            <a:r>
              <a:rPr lang="es-ES" dirty="0"/>
              <a:t>El agente ahora puede ejecutar las acciones de la solución, de a un paso por vez.</a:t>
            </a:r>
          </a:p>
        </p:txBody>
      </p:sp>
    </p:spTree>
    <p:extLst>
      <p:ext uri="{BB962C8B-B14F-4D97-AF65-F5344CB8AC3E}">
        <p14:creationId xmlns:p14="http://schemas.microsoft.com/office/powerpoint/2010/main" val="353960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93D24-CF7F-1433-4054-97947B963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700B57-2C73-5A10-2AE1-25A151BE6FB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7650315-A504-EE3A-7C51-00D6815D391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1B89B86-2054-2ADB-B2AE-248213D36CC9}"/>
              </a:ext>
            </a:extLst>
          </p:cNvPr>
          <p:cNvSpPr>
            <a:spLocks noGrp="1"/>
          </p:cNvSpPr>
          <p:nvPr>
            <p:ph type="sldNum" sz="quarter" idx="12"/>
          </p:nvPr>
        </p:nvSpPr>
        <p:spPr/>
        <p:txBody>
          <a:bodyPr/>
          <a:lstStyle/>
          <a:p>
            <a:fld id="{87E7843D-FF13-4365-9478-9625B70A2705}" type="slidenum">
              <a:rPr lang="en-US" smtClean="0"/>
              <a:t>4</a:t>
            </a:fld>
            <a:endParaRPr lang="en-US"/>
          </a:p>
        </p:txBody>
      </p:sp>
      <p:sp>
        <p:nvSpPr>
          <p:cNvPr id="4" name="Content Placeholder 3">
            <a:extLst>
              <a:ext uri="{FF2B5EF4-FFF2-40B4-BE49-F238E27FC236}">
                <a16:creationId xmlns:a16="http://schemas.microsoft.com/office/drawing/2014/main" id="{69A0D109-D6EE-0AEB-AE31-142091CC2B31}"/>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n-US" dirty="0" err="1"/>
              <a:t>En</a:t>
            </a:r>
            <a:r>
              <a:rPr lang="en-US" dirty="0"/>
              <a:t>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a:t>
            </a:r>
            <a:r>
              <a:rPr lang="en-US" dirty="0" err="1"/>
              <a:t>una</a:t>
            </a:r>
            <a:r>
              <a:rPr lang="en-US" dirty="0"/>
              <a:t> </a:t>
            </a:r>
            <a:r>
              <a:rPr lang="en-US" dirty="0" err="1"/>
              <a:t>computadora</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la </a:t>
            </a:r>
            <a:r>
              <a:rPr lang="en-US" dirty="0" err="1"/>
              <a:t>computadora</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3" name="TextBox 2">
            <a:extLst>
              <a:ext uri="{FF2B5EF4-FFF2-40B4-BE49-F238E27FC236}">
                <a16:creationId xmlns:a16="http://schemas.microsoft.com/office/drawing/2014/main" id="{86A0F3F8-DE3B-8CFA-1182-8DCEE6783907}"/>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pic>
        <p:nvPicPr>
          <p:cNvPr id="8" name="Graphic 7" descr="Woman outline">
            <a:extLst>
              <a:ext uri="{FF2B5EF4-FFF2-40B4-BE49-F238E27FC236}">
                <a16:creationId xmlns:a16="http://schemas.microsoft.com/office/drawing/2014/main" id="{70FFFBD9-35F5-AD09-3B02-DDE3F2F73DF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21630" y="4526280"/>
            <a:ext cx="1348740" cy="1348740"/>
          </a:xfrm>
          <a:prstGeom prst="rect">
            <a:avLst/>
          </a:prstGeom>
        </p:spPr>
      </p:pic>
      <p:pic>
        <p:nvPicPr>
          <p:cNvPr id="12" name="Graphic 11" descr="Female Profile with solid fill">
            <a:extLst>
              <a:ext uri="{FF2B5EF4-FFF2-40B4-BE49-F238E27FC236}">
                <a16:creationId xmlns:a16="http://schemas.microsoft.com/office/drawing/2014/main" id="{58F37E7D-C3EC-3A22-FB31-CE8B4368A5E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20000" y="4719400"/>
            <a:ext cx="914400" cy="914400"/>
          </a:xfrm>
          <a:prstGeom prst="rect">
            <a:avLst/>
          </a:prstGeom>
        </p:spPr>
      </p:pic>
      <p:pic>
        <p:nvPicPr>
          <p:cNvPr id="14" name="Graphic 13" descr="Computer with solid fill">
            <a:extLst>
              <a:ext uri="{FF2B5EF4-FFF2-40B4-BE49-F238E27FC236}">
                <a16:creationId xmlns:a16="http://schemas.microsoft.com/office/drawing/2014/main" id="{B818530E-2043-6CC1-3A67-1B5D1A6074B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57600" y="4719476"/>
            <a:ext cx="914400" cy="914400"/>
          </a:xfrm>
          <a:prstGeom prst="rect">
            <a:avLst/>
          </a:prstGeom>
        </p:spPr>
      </p:pic>
      <p:pic>
        <p:nvPicPr>
          <p:cNvPr id="17" name="Graphic 16" descr="Chat bubble outline">
            <a:extLst>
              <a:ext uri="{FF2B5EF4-FFF2-40B4-BE49-F238E27FC236}">
                <a16:creationId xmlns:a16="http://schemas.microsoft.com/office/drawing/2014/main" id="{E118300A-12BF-4651-4BCF-ABFB6D0E4E6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06720" y="5196840"/>
            <a:ext cx="678180" cy="678180"/>
          </a:xfrm>
          <a:prstGeom prst="rect">
            <a:avLst/>
          </a:prstGeom>
        </p:spPr>
      </p:pic>
      <p:cxnSp>
        <p:nvCxnSpPr>
          <p:cNvPr id="19" name="Straight Arrow Connector 18">
            <a:extLst>
              <a:ext uri="{FF2B5EF4-FFF2-40B4-BE49-F238E27FC236}">
                <a16:creationId xmlns:a16="http://schemas.microsoft.com/office/drawing/2014/main" id="{4E24920B-0323-BE04-BA47-2B275210C3EE}"/>
              </a:ext>
            </a:extLst>
          </p:cNvPr>
          <p:cNvCxnSpPr>
            <a:cxnSpLocks/>
          </p:cNvCxnSpPr>
          <p:nvPr/>
        </p:nvCxnSpPr>
        <p:spPr>
          <a:xfrm>
            <a:off x="46939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hat bubble outline">
            <a:extLst>
              <a:ext uri="{FF2B5EF4-FFF2-40B4-BE49-F238E27FC236}">
                <a16:creationId xmlns:a16="http://schemas.microsoft.com/office/drawing/2014/main" id="{2008F766-55C4-0469-7477-9A0F353B871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43492" y="5176600"/>
            <a:ext cx="678180" cy="678180"/>
          </a:xfrm>
          <a:prstGeom prst="rect">
            <a:avLst/>
          </a:prstGeom>
        </p:spPr>
      </p:pic>
      <p:cxnSp>
        <p:nvCxnSpPr>
          <p:cNvPr id="22" name="Straight Arrow Connector 21">
            <a:extLst>
              <a:ext uri="{FF2B5EF4-FFF2-40B4-BE49-F238E27FC236}">
                <a16:creationId xmlns:a16="http://schemas.microsoft.com/office/drawing/2014/main" id="{0F8EAD34-7905-4758-4CE1-D7A300013CB1}"/>
              </a:ext>
            </a:extLst>
          </p:cNvPr>
          <p:cNvCxnSpPr>
            <a:cxnSpLocks/>
          </p:cNvCxnSpPr>
          <p:nvPr/>
        </p:nvCxnSpPr>
        <p:spPr>
          <a:xfrm flipH="1">
            <a:off x="65162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1CEFAE4-BE53-F16E-651E-9CA3F7859C3A}"/>
              </a:ext>
            </a:extLst>
          </p:cNvPr>
          <p:cNvSpPr txBox="1"/>
          <p:nvPr/>
        </p:nvSpPr>
        <p:spPr>
          <a:xfrm>
            <a:off x="3929092" y="5535930"/>
            <a:ext cx="362600" cy="369332"/>
          </a:xfrm>
          <a:prstGeom prst="rect">
            <a:avLst/>
          </a:prstGeom>
          <a:noFill/>
        </p:spPr>
        <p:txBody>
          <a:bodyPr wrap="none" rtlCol="0">
            <a:spAutoFit/>
          </a:bodyPr>
          <a:lstStyle/>
          <a:p>
            <a:r>
              <a:rPr lang="es-ES_tradnl" dirty="0"/>
              <a:t>A</a:t>
            </a:r>
          </a:p>
        </p:txBody>
      </p:sp>
      <p:sp>
        <p:nvSpPr>
          <p:cNvPr id="24" name="TextBox 23">
            <a:extLst>
              <a:ext uri="{FF2B5EF4-FFF2-40B4-BE49-F238E27FC236}">
                <a16:creationId xmlns:a16="http://schemas.microsoft.com/office/drawing/2014/main" id="{4D1F41A4-78EC-3478-7AB2-3A9DFD02A937}"/>
              </a:ext>
            </a:extLst>
          </p:cNvPr>
          <p:cNvSpPr txBox="1"/>
          <p:nvPr/>
        </p:nvSpPr>
        <p:spPr>
          <a:xfrm>
            <a:off x="7916607" y="5535930"/>
            <a:ext cx="333746" cy="369332"/>
          </a:xfrm>
          <a:prstGeom prst="rect">
            <a:avLst/>
          </a:prstGeom>
          <a:noFill/>
        </p:spPr>
        <p:txBody>
          <a:bodyPr wrap="none" rtlCol="0">
            <a:spAutoFit/>
          </a:bodyPr>
          <a:lstStyle/>
          <a:p>
            <a:r>
              <a:rPr lang="es-ES_tradnl" dirty="0"/>
              <a:t>B</a:t>
            </a:r>
          </a:p>
        </p:txBody>
      </p:sp>
    </p:spTree>
    <p:extLst>
      <p:ext uri="{BB962C8B-B14F-4D97-AF65-F5344CB8AC3E}">
        <p14:creationId xmlns:p14="http://schemas.microsoft.com/office/powerpoint/2010/main" val="24723318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609091"/>
          </a:xfrm>
        </p:spPr>
        <p:txBody>
          <a:bodyPr>
            <a:normAutofit fontScale="90000"/>
          </a:bodyPr>
          <a:lstStyle/>
          <a:p>
            <a:r>
              <a:rPr lang="es-ES_tradnl" dirty="0"/>
              <a:t>Resolución de problemas Mediante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40</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búsquedas y soluciones</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fontScale="70000" lnSpcReduction="20000"/>
          </a:bodyPr>
          <a:lstStyle/>
          <a:p>
            <a:pPr marL="0" indent="0">
              <a:buNone/>
            </a:pPr>
            <a:r>
              <a:rPr lang="es-ES" dirty="0"/>
              <a:t>Un problema de búsqueda puede ser definido formalmente como:</a:t>
            </a:r>
          </a:p>
          <a:p>
            <a:r>
              <a:rPr lang="es-ES" dirty="0"/>
              <a:t>Un conjunto de estados posibles en los que puede estar el entorno, llamado </a:t>
            </a:r>
            <a:r>
              <a:rPr lang="es-ES" b="1" dirty="0">
                <a:solidFill>
                  <a:schemeClr val="accent1"/>
                </a:solidFill>
              </a:rPr>
              <a:t>espacio de estados</a:t>
            </a:r>
            <a:r>
              <a:rPr lang="es-ES" dirty="0"/>
              <a:t>.</a:t>
            </a:r>
          </a:p>
          <a:p>
            <a:r>
              <a:rPr lang="es-ES" dirty="0"/>
              <a:t>El </a:t>
            </a:r>
            <a:r>
              <a:rPr lang="es-ES" b="1" dirty="0">
                <a:solidFill>
                  <a:schemeClr val="accent5">
                    <a:lumMod val="60000"/>
                    <a:lumOff val="40000"/>
                  </a:schemeClr>
                </a:solidFill>
              </a:rPr>
              <a:t>estado inicial </a:t>
            </a:r>
            <a:r>
              <a:rPr lang="es-ES" dirty="0"/>
              <a:t>en que el agente comienza.</a:t>
            </a:r>
          </a:p>
          <a:p>
            <a:r>
              <a:rPr lang="es-ES" dirty="0"/>
              <a:t>Un set de uno o más </a:t>
            </a:r>
            <a:r>
              <a:rPr lang="es-ES" b="1" dirty="0">
                <a:solidFill>
                  <a:schemeClr val="accent2">
                    <a:lumMod val="75000"/>
                  </a:schemeClr>
                </a:solidFill>
              </a:rPr>
              <a:t>estados objetivos</a:t>
            </a:r>
            <a:r>
              <a:rPr lang="es-ES" dirty="0"/>
              <a:t>. </a:t>
            </a:r>
          </a:p>
          <a:p>
            <a:r>
              <a:rPr lang="es-ES" dirty="0"/>
              <a:t>Las </a:t>
            </a:r>
            <a:r>
              <a:rPr lang="es-ES" b="1" dirty="0">
                <a:solidFill>
                  <a:schemeClr val="accent1"/>
                </a:solidFill>
              </a:rPr>
              <a:t>acciones</a:t>
            </a:r>
            <a:r>
              <a:rPr lang="es-ES" dirty="0"/>
              <a:t> disponibles al agente. Dado un estado </a:t>
            </a:r>
            <a:r>
              <a:rPr lang="es-ES" dirty="0">
                <a:solidFill>
                  <a:schemeClr val="accent2">
                    <a:lumMod val="75000"/>
                  </a:schemeClr>
                </a:solidFill>
                <a:latin typeface="Aptos Mono" panose="020B0009020202020204" pitchFamily="49" charset="0"/>
              </a:rPr>
              <a:t>s</a:t>
            </a:r>
            <a:r>
              <a:rPr lang="es-ES" dirty="0"/>
              <a:t>, </a:t>
            </a:r>
            <a:r>
              <a:rPr lang="es-ES" dirty="0">
                <a:solidFill>
                  <a:schemeClr val="accent1"/>
                </a:solidFill>
                <a:latin typeface="Aptos Mono" panose="020F0502020204030204" pitchFamily="34" charset="0"/>
                <a:cs typeface="Aptos Mono" panose="020F0502020204030204" pitchFamily="34" charset="0"/>
              </a:rPr>
              <a:t>ACTIONS</a:t>
            </a:r>
            <a:r>
              <a:rPr lang="es-ES" dirty="0">
                <a:latin typeface="Aptos Mono" panose="020F0502020204030204" pitchFamily="34" charset="0"/>
                <a:cs typeface="Aptos Mono" panose="020F0502020204030204" pitchFamily="34" charset="0"/>
              </a:rPr>
              <a:t>(</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a:t>
            </a:r>
            <a:r>
              <a:rPr lang="es-ES" dirty="0">
                <a:solidFill>
                  <a:schemeClr val="accent2">
                    <a:lumMod val="75000"/>
                  </a:schemeClr>
                </a:solidFill>
                <a:latin typeface="Aptos Mono" panose="020F0502020204030204" pitchFamily="34" charset="0"/>
              </a:rPr>
              <a:t> </a:t>
            </a:r>
            <a:r>
              <a:rPr lang="es-ES" dirty="0"/>
              <a:t>retorna un numero finito de acciones que puede ejecutarse en </a:t>
            </a:r>
            <a:r>
              <a:rPr lang="es-ES" dirty="0">
                <a:solidFill>
                  <a:schemeClr val="accent2">
                    <a:lumMod val="75000"/>
                  </a:schemeClr>
                </a:solidFill>
                <a:latin typeface="Aptos Mono" panose="020B0009020202020204" pitchFamily="49" charset="0"/>
              </a:rPr>
              <a:t>s</a:t>
            </a:r>
            <a:r>
              <a:rPr lang="es-ES" dirty="0"/>
              <a:t>. Decimos que cada una de estas </a:t>
            </a:r>
            <a:r>
              <a:rPr lang="es-ES" b="1" dirty="0">
                <a:solidFill>
                  <a:schemeClr val="accent1"/>
                </a:solidFill>
              </a:rPr>
              <a:t>acciones</a:t>
            </a:r>
            <a:r>
              <a:rPr lang="es-ES" dirty="0"/>
              <a:t> es </a:t>
            </a:r>
            <a:r>
              <a:rPr lang="es-ES" i="1" dirty="0"/>
              <a:t>aplicable</a:t>
            </a:r>
            <a:r>
              <a:rPr lang="es-ES" dirty="0"/>
              <a:t> en </a:t>
            </a:r>
            <a:r>
              <a:rPr lang="es-ES" dirty="0">
                <a:solidFill>
                  <a:schemeClr val="accent2">
                    <a:lumMod val="75000"/>
                  </a:schemeClr>
                </a:solidFill>
                <a:latin typeface="Aptos Mono" panose="020B0009020202020204" pitchFamily="49" charset="0"/>
              </a:rPr>
              <a:t>s</a:t>
            </a:r>
            <a:r>
              <a:rPr lang="es-ES" dirty="0"/>
              <a:t>.</a:t>
            </a:r>
          </a:p>
          <a:p>
            <a:r>
              <a:rPr lang="es-ES" dirty="0"/>
              <a:t>Un </a:t>
            </a:r>
            <a:r>
              <a:rPr lang="es-ES" b="1" dirty="0">
                <a:solidFill>
                  <a:schemeClr val="tx2">
                    <a:lumMod val="50000"/>
                    <a:lumOff val="50000"/>
                  </a:schemeClr>
                </a:solidFill>
              </a:rPr>
              <a:t>modelo de transición</a:t>
            </a:r>
            <a:r>
              <a:rPr lang="es-ES" dirty="0"/>
              <a:t>, que describe lo que hace cada acción. </a:t>
            </a:r>
            <a:r>
              <a:rPr lang="es-ES" dirty="0">
                <a:solidFill>
                  <a:schemeClr val="tx2">
                    <a:lumMod val="50000"/>
                    <a:lumOff val="50000"/>
                  </a:schemeClr>
                </a:solidFill>
                <a:latin typeface="Aptos Mono" panose="020B0009020202020204" pitchFamily="49" charset="0"/>
              </a:rPr>
              <a:t>RESULT</a:t>
            </a:r>
            <a:r>
              <a:rPr lang="es-ES" dirty="0">
                <a:latin typeface="Aptos Mono" panose="020B0009020202020204" pitchFamily="49" charset="0"/>
              </a:rPr>
              <a:t>(</a:t>
            </a:r>
            <a:r>
              <a:rPr lang="es-ES" dirty="0" err="1">
                <a:solidFill>
                  <a:schemeClr val="accent2">
                    <a:lumMod val="75000"/>
                  </a:schemeClr>
                </a:solidFill>
                <a:latin typeface="Aptos Mono" panose="020B0009020202020204" pitchFamily="49" charset="0"/>
              </a:rPr>
              <a:t>s</a:t>
            </a:r>
            <a:r>
              <a:rPr lang="es-ES" dirty="0" err="1">
                <a:latin typeface="Aptos Mono" panose="020B0009020202020204" pitchFamily="49" charset="0"/>
              </a:rPr>
              <a:t>,</a:t>
            </a:r>
            <a:r>
              <a:rPr lang="es-ES" dirty="0" err="1">
                <a:solidFill>
                  <a:schemeClr val="accent1"/>
                </a:solidFill>
                <a:latin typeface="Aptos Mono" panose="020B0009020202020204" pitchFamily="49" charset="0"/>
              </a:rPr>
              <a:t>a</a:t>
            </a:r>
            <a:r>
              <a:rPr lang="es-ES" dirty="0">
                <a:latin typeface="Aptos Mono" panose="020B0009020202020204" pitchFamily="49" charset="0"/>
              </a:rPr>
              <a:t>)</a:t>
            </a:r>
            <a:r>
              <a:rPr lang="es-ES" dirty="0"/>
              <a:t> devuelve el estado que resulta de realizar la acción </a:t>
            </a:r>
            <a:r>
              <a:rPr lang="es-ES" dirty="0">
                <a:solidFill>
                  <a:schemeClr val="accent1"/>
                </a:solidFill>
                <a:latin typeface="Aptos Mono" panose="020B0009020202020204" pitchFamily="49" charset="0"/>
              </a:rPr>
              <a:t>a</a:t>
            </a:r>
            <a:r>
              <a:rPr lang="es-ES" dirty="0"/>
              <a:t> en el estado </a:t>
            </a:r>
            <a:r>
              <a:rPr lang="es-ES" dirty="0">
                <a:solidFill>
                  <a:schemeClr val="accent2">
                    <a:lumMod val="75000"/>
                  </a:schemeClr>
                </a:solidFill>
                <a:latin typeface="Aptos Mono" panose="020B0009020202020204" pitchFamily="49" charset="0"/>
              </a:rPr>
              <a:t>s</a:t>
            </a:r>
            <a:r>
              <a:rPr lang="es-ES" dirty="0"/>
              <a:t>.</a:t>
            </a:r>
          </a:p>
          <a:p>
            <a:r>
              <a:rPr lang="es-ES" dirty="0"/>
              <a:t>Una </a:t>
            </a:r>
            <a:r>
              <a:rPr lang="es-ES" b="1" dirty="0">
                <a:solidFill>
                  <a:srgbClr val="FFC000"/>
                </a:solidFill>
              </a:rPr>
              <a:t>función de costo de acción </a:t>
            </a:r>
            <a:r>
              <a:rPr lang="es-ES" dirty="0"/>
              <a:t>(</a:t>
            </a:r>
            <a:r>
              <a:rPr lang="es-ES" dirty="0">
                <a:solidFill>
                  <a:srgbClr val="FFC000"/>
                </a:solidFill>
                <a:latin typeface="Aptos Mono" panose="020B0009020202020204" pitchFamily="49" charset="0"/>
              </a:rPr>
              <a:t>ACTION-COST</a:t>
            </a:r>
            <a:r>
              <a:rPr lang="es-ES" dirty="0">
                <a:latin typeface="Aptos Mono" panose="020B0009020202020204" pitchFamily="49" charset="0"/>
              </a:rPr>
              <a:t>(</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 </a:t>
            </a:r>
            <a:r>
              <a:rPr lang="es-ES" dirty="0">
                <a:solidFill>
                  <a:schemeClr val="accent1"/>
                </a:solidFill>
                <a:latin typeface="Aptos Mono" panose="020B0009020202020204" pitchFamily="49" charset="0"/>
              </a:rPr>
              <a:t>a</a:t>
            </a:r>
            <a:r>
              <a:rPr lang="es-ES" dirty="0">
                <a:latin typeface="Aptos Mono" panose="020B0009020202020204" pitchFamily="49" charset="0"/>
              </a:rPr>
              <a:t>, </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a:t>
            </a:r>
            <a:r>
              <a:rPr lang="es-ES" dirty="0"/>
              <a:t>) que nos devuelva un número que denote el costo de aplicar una acción </a:t>
            </a:r>
            <a:r>
              <a:rPr lang="es-ES" dirty="0">
                <a:solidFill>
                  <a:schemeClr val="accent1"/>
                </a:solidFill>
                <a:latin typeface="Aptos Mono" panose="020B0009020202020204" pitchFamily="49" charset="0"/>
              </a:rPr>
              <a:t>a</a:t>
            </a:r>
            <a:r>
              <a:rPr lang="es-ES" dirty="0"/>
              <a:t> a un estado </a:t>
            </a:r>
            <a:r>
              <a:rPr lang="es-ES" dirty="0">
                <a:solidFill>
                  <a:schemeClr val="accent2">
                    <a:lumMod val="75000"/>
                  </a:schemeClr>
                </a:solidFill>
                <a:latin typeface="Aptos Mono" panose="020B0009020202020204" pitchFamily="49" charset="0"/>
              </a:rPr>
              <a:t>s</a:t>
            </a:r>
            <a:r>
              <a:rPr lang="es-ES" dirty="0"/>
              <a:t> para llegar al estado </a:t>
            </a:r>
            <a:r>
              <a:rPr lang="es-ES" dirty="0">
                <a:solidFill>
                  <a:schemeClr val="accent2">
                    <a:lumMod val="75000"/>
                  </a:schemeClr>
                </a:solidFill>
                <a:latin typeface="Aptos Mono" panose="020B0009020202020204" pitchFamily="49" charset="0"/>
              </a:rPr>
              <a:t>s’</a:t>
            </a:r>
            <a:r>
              <a:rPr lang="es-ES" dirty="0"/>
              <a:t>.</a:t>
            </a:r>
          </a:p>
          <a:p>
            <a:r>
              <a:rPr lang="es-ES" dirty="0"/>
              <a:t>Una secuencia de acción forma un </a:t>
            </a:r>
            <a:r>
              <a:rPr lang="es-ES" b="1" dirty="0">
                <a:solidFill>
                  <a:srgbClr val="00B0F0"/>
                </a:solidFill>
              </a:rPr>
              <a:t>camino</a:t>
            </a:r>
            <a:r>
              <a:rPr lang="es-ES" dirty="0"/>
              <a:t>, y una </a:t>
            </a:r>
            <a:r>
              <a:rPr lang="es-ES" b="1" dirty="0">
                <a:solidFill>
                  <a:srgbClr val="C00000"/>
                </a:solidFill>
              </a:rPr>
              <a:t>solución</a:t>
            </a:r>
            <a:r>
              <a:rPr lang="es-ES" dirty="0"/>
              <a:t> es el camino del estado inicial a un estado objetivo. </a:t>
            </a:r>
          </a:p>
          <a:p>
            <a:r>
              <a:rPr lang="es-ES" dirty="0"/>
              <a:t>Si asumimos el costo es aditivo y positivo, el costo total es la suma del costo de cada acción. </a:t>
            </a:r>
            <a:r>
              <a:rPr lang="es-ES" b="1" dirty="0">
                <a:solidFill>
                  <a:srgbClr val="C00000"/>
                </a:solidFill>
              </a:rPr>
              <a:t>Una solución óptima </a:t>
            </a:r>
            <a:r>
              <a:rPr lang="es-ES" dirty="0"/>
              <a:t>es aquella que el costo es mínimo.</a:t>
            </a:r>
          </a:p>
          <a:p>
            <a:endParaRPr lang="es-ES" dirty="0"/>
          </a:p>
          <a:p>
            <a:endParaRPr lang="es-ES" dirty="0"/>
          </a:p>
        </p:txBody>
      </p:sp>
    </p:spTree>
    <p:extLst>
      <p:ext uri="{BB962C8B-B14F-4D97-AF65-F5344CB8AC3E}">
        <p14:creationId xmlns:p14="http://schemas.microsoft.com/office/powerpoint/2010/main" val="29607372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Torre de Hanoi</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pic>
        <p:nvPicPr>
          <p:cNvPr id="5" name="Picture 4" descr="A wooden pyramid with a stick&#10;&#10;Description automatically generated">
            <a:extLst>
              <a:ext uri="{FF2B5EF4-FFF2-40B4-BE49-F238E27FC236}">
                <a16:creationId xmlns:a16="http://schemas.microsoft.com/office/drawing/2014/main" id="{C69DF2A2-FBCA-AF49-71C7-0CC07F68A8C6}"/>
              </a:ext>
            </a:extLst>
          </p:cNvPr>
          <p:cNvPicPr>
            <a:picLocks noChangeAspect="1"/>
          </p:cNvPicPr>
          <p:nvPr/>
        </p:nvPicPr>
        <p:blipFill rotWithShape="1">
          <a:blip r:embed="rId4"/>
          <a:srcRect t="14041" b="11062"/>
          <a:stretch/>
        </p:blipFill>
        <p:spPr>
          <a:xfrm>
            <a:off x="800100" y="712916"/>
            <a:ext cx="10591800" cy="3491894"/>
          </a:xfrm>
          <a:prstGeom prst="rect">
            <a:avLst/>
          </a:prstGeom>
        </p:spPr>
      </p:pic>
      <p:sp>
        <p:nvSpPr>
          <p:cNvPr id="6" name="TextBox 5">
            <a:extLst>
              <a:ext uri="{FF2B5EF4-FFF2-40B4-BE49-F238E27FC236}">
                <a16:creationId xmlns:a16="http://schemas.microsoft.com/office/drawing/2014/main" id="{2392F7E4-1D58-9D1B-842A-6BDA32407667}"/>
              </a:ext>
            </a:extLst>
          </p:cNvPr>
          <p:cNvSpPr txBox="1"/>
          <p:nvPr/>
        </p:nvSpPr>
        <p:spPr>
          <a:xfrm>
            <a:off x="6701722" y="6396335"/>
            <a:ext cx="5345633" cy="307777"/>
          </a:xfrm>
          <a:prstGeom prst="rect">
            <a:avLst/>
          </a:prstGeom>
          <a:noFill/>
        </p:spPr>
        <p:txBody>
          <a:bodyPr wrap="square">
            <a:spAutoFit/>
          </a:bodyPr>
          <a:lstStyle/>
          <a:p>
            <a:pPr algn="r"/>
            <a:r>
              <a:rPr lang="es-ES_tradnl" sz="1400" dirty="0">
                <a:solidFill>
                  <a:schemeClr val="bg1"/>
                </a:solidFill>
              </a:rPr>
              <a:t>Tower </a:t>
            </a:r>
            <a:r>
              <a:rPr lang="es-ES_tradnl" sz="1400" dirty="0" err="1">
                <a:solidFill>
                  <a:schemeClr val="bg1"/>
                </a:solidFill>
              </a:rPr>
              <a:t>of</a:t>
            </a:r>
            <a:r>
              <a:rPr lang="es-ES_tradnl" sz="1400" dirty="0">
                <a:solidFill>
                  <a:schemeClr val="bg1"/>
                </a:solidFill>
              </a:rPr>
              <a:t> </a:t>
            </a:r>
            <a:r>
              <a:rPr lang="es-ES_tradnl" sz="1400" dirty="0" err="1">
                <a:solidFill>
                  <a:schemeClr val="bg1"/>
                </a:solidFill>
              </a:rPr>
              <a:t>Hanoi.jpeg</a:t>
            </a:r>
            <a:r>
              <a:rPr lang="es-ES_tradnl" sz="1400" dirty="0">
                <a:solidFill>
                  <a:schemeClr val="bg1"/>
                </a:solidFill>
              </a:rPr>
              <a:t> - </a:t>
            </a:r>
            <a:r>
              <a:rPr lang="es-ES_tradnl" sz="1400" dirty="0" err="1">
                <a:solidFill>
                  <a:schemeClr val="bg1"/>
                </a:solidFill>
              </a:rPr>
              <a:t>Ævar</a:t>
            </a:r>
            <a:r>
              <a:rPr lang="es-ES_tradnl" sz="1400" dirty="0">
                <a:solidFill>
                  <a:schemeClr val="bg1"/>
                </a:solidFill>
              </a:rPr>
              <a:t> </a:t>
            </a:r>
            <a:r>
              <a:rPr lang="es-ES_tradnl" sz="1400" dirty="0" err="1">
                <a:solidFill>
                  <a:schemeClr val="bg1"/>
                </a:solidFill>
              </a:rPr>
              <a:t>Arnfjörð</a:t>
            </a:r>
            <a:r>
              <a:rPr lang="es-ES_tradnl" sz="1400" dirty="0">
                <a:solidFill>
                  <a:schemeClr val="bg1"/>
                </a:solidFill>
              </a:rPr>
              <a:t> </a:t>
            </a:r>
            <a:r>
              <a:rPr lang="es-ES_tradnl" sz="1400" dirty="0" err="1">
                <a:solidFill>
                  <a:schemeClr val="bg1"/>
                </a:solidFill>
              </a:rPr>
              <a:t>Bjarmason</a:t>
            </a:r>
            <a:r>
              <a:rPr lang="es-ES_tradnl" sz="1400" dirty="0">
                <a:solidFill>
                  <a:schemeClr val="bg1"/>
                </a:solidFill>
              </a:rPr>
              <a:t> - </a:t>
            </a:r>
            <a:r>
              <a:rPr lang="es-ES_tradnl" sz="1400" dirty="0">
                <a:solidFill>
                  <a:schemeClr val="bg1"/>
                </a:solidFill>
                <a:hlinkClick r:id="rId5"/>
              </a:rPr>
              <a:t>CC BY-SA 3.0 </a:t>
            </a:r>
            <a:endParaRPr lang="es-ES_tradnl" sz="1400" dirty="0">
              <a:solidFill>
                <a:schemeClr val="bg1"/>
              </a:solidFill>
            </a:endParaRPr>
          </a:p>
        </p:txBody>
      </p:sp>
    </p:spTree>
    <p:extLst>
      <p:ext uri="{BB962C8B-B14F-4D97-AF65-F5344CB8AC3E}">
        <p14:creationId xmlns:p14="http://schemas.microsoft.com/office/powerpoint/2010/main" val="2899620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4499172" y="1778472"/>
            <a:ext cx="6892728" cy="4150742"/>
          </a:xfrm>
        </p:spPr>
        <p:txBody>
          <a:bodyPr>
            <a:normAutofit fontScale="92500" lnSpcReduction="10000"/>
          </a:bodyPr>
          <a:lstStyle/>
          <a:p>
            <a:pPr marL="0" indent="0">
              <a:buNone/>
            </a:pPr>
            <a:r>
              <a:rPr lang="es-ES_tradnl" dirty="0"/>
              <a:t>Pongámonos místicos… </a:t>
            </a:r>
          </a:p>
          <a:p>
            <a:pPr marL="0" indent="0">
              <a:buNone/>
            </a:pPr>
            <a:r>
              <a:rPr lang="es-ES_tradnl" i="1" dirty="0"/>
              <a:t>Cuenta la leyenda que unos brahmanes en un templo de Benarés han estado realizando el movimiento de la "Torre Sagrada de Brahma” sin parar desde hace siglos, la torre está formada por sesenta y cuatro discos de oro, y los movimientos obedecen a las siguientes místicas reglas:</a:t>
            </a:r>
          </a:p>
          <a:p>
            <a:pPr marL="457200" indent="-457200">
              <a:buFont typeface="+mj-lt"/>
              <a:buAutoNum type="arabicPeriod"/>
            </a:pPr>
            <a:r>
              <a:rPr lang="es-ES_tradnl" i="1" dirty="0"/>
              <a:t>Sólo se puede mover un disco a la vez.</a:t>
            </a:r>
          </a:p>
          <a:p>
            <a:pPr marL="457200" indent="-457200">
              <a:buFont typeface="+mj-lt"/>
              <a:buAutoNum type="arabicPeriod"/>
            </a:pPr>
            <a:r>
              <a:rPr lang="es-ES_tradnl" i="1" dirty="0"/>
              <a:t>Cada movimiento consiste en recoger el disco superior de una de las pilas y colocarlo encima de otra pila o sobre una varilla vacía.</a:t>
            </a:r>
          </a:p>
          <a:p>
            <a:pPr marL="457200" indent="-457200">
              <a:buFont typeface="+mj-lt"/>
              <a:buAutoNum type="arabicPeriod"/>
            </a:pPr>
            <a:r>
              <a:rPr lang="es-ES_tradnl" i="1" dirty="0"/>
              <a:t>Ningún disco podrá colocarse encima de un disco que sea más pequeño que él.</a:t>
            </a:r>
          </a:p>
          <a:p>
            <a:pPr marL="0" indent="0">
              <a:buNone/>
            </a:pPr>
            <a:r>
              <a:rPr lang="es-ES_tradnl" i="1" dirty="0"/>
              <a:t>Una vez que finalicen la torre, va a llegar el fin del mundo.</a:t>
            </a:r>
          </a:p>
        </p:txBody>
      </p:sp>
      <p:sp>
        <p:nvSpPr>
          <p:cNvPr id="13" name="TextBox 12">
            <a:extLst>
              <a:ext uri="{FF2B5EF4-FFF2-40B4-BE49-F238E27FC236}">
                <a16:creationId xmlns:a16="http://schemas.microsoft.com/office/drawing/2014/main" id="{542BE2F4-457C-FC47-6040-64DFD0DCAB62}"/>
              </a:ext>
            </a:extLst>
          </p:cNvPr>
          <p:cNvSpPr txBox="1"/>
          <p:nvPr/>
        </p:nvSpPr>
        <p:spPr>
          <a:xfrm>
            <a:off x="8567109" y="6409988"/>
            <a:ext cx="3856522" cy="261610"/>
          </a:xfrm>
          <a:prstGeom prst="rect">
            <a:avLst/>
          </a:prstGeom>
          <a:noFill/>
        </p:spPr>
        <p:txBody>
          <a:bodyPr wrap="square">
            <a:spAutoFit/>
          </a:bodyPr>
          <a:lstStyle/>
          <a:p>
            <a:r>
              <a:rPr lang="en-US" sz="1100" dirty="0"/>
              <a:t>Photo by </a:t>
            </a:r>
            <a:r>
              <a:rPr lang="en-US" sz="1100" dirty="0">
                <a:hlinkClick r:id="rId3"/>
              </a:rPr>
              <a:t>Pahala Basuki</a:t>
            </a:r>
            <a:r>
              <a:rPr lang="en-US" sz="1100" dirty="0"/>
              <a:t> on </a:t>
            </a:r>
            <a:r>
              <a:rPr lang="en-US" sz="1100" dirty="0">
                <a:hlinkClick r:id="rId4"/>
              </a:rPr>
              <a:t>Unsplash</a:t>
            </a:r>
            <a:endParaRPr lang="es-ES_tradnl" sz="1100" dirty="0"/>
          </a:p>
        </p:txBody>
      </p:sp>
      <p:pic>
        <p:nvPicPr>
          <p:cNvPr id="15" name="Picture 14" descr="A stone staircase leading to a building&#10;&#10;Description automatically generated">
            <a:extLst>
              <a:ext uri="{FF2B5EF4-FFF2-40B4-BE49-F238E27FC236}">
                <a16:creationId xmlns:a16="http://schemas.microsoft.com/office/drawing/2014/main" id="{C74F67CE-CCF0-4F57-65BA-0D54CB13BCAB}"/>
              </a:ext>
            </a:extLst>
          </p:cNvPr>
          <p:cNvPicPr>
            <a:picLocks noChangeAspect="1"/>
          </p:cNvPicPr>
          <p:nvPr/>
        </p:nvPicPr>
        <p:blipFill rotWithShape="1">
          <a:blip r:embed="rId5"/>
          <a:srcRect l="13299" t="19351" r="10572" b="7315"/>
          <a:stretch/>
        </p:blipFill>
        <p:spPr>
          <a:xfrm>
            <a:off x="1013179" y="1854171"/>
            <a:ext cx="3173449" cy="4075043"/>
          </a:xfrm>
          <a:prstGeom prst="rect">
            <a:avLst/>
          </a:prstGeom>
        </p:spPr>
      </p:pic>
      <p:pic>
        <p:nvPicPr>
          <p:cNvPr id="17" name="Picture 16" descr="A wooden pyramid with a stick&#10;&#10;Description automatically generated">
            <a:extLst>
              <a:ext uri="{FF2B5EF4-FFF2-40B4-BE49-F238E27FC236}">
                <a16:creationId xmlns:a16="http://schemas.microsoft.com/office/drawing/2014/main" id="{4B932CC5-A6B1-47AB-A551-17CCB9CD4E2B}"/>
              </a:ext>
            </a:extLst>
          </p:cNvPr>
          <p:cNvPicPr>
            <a:picLocks noChangeAspect="1"/>
          </p:cNvPicPr>
          <p:nvPr/>
        </p:nvPicPr>
        <p:blipFill rotWithShape="1">
          <a:blip r:embed="rId6"/>
          <a:srcRect l="16084" t="8777" r="2188" b="7478"/>
          <a:stretch/>
        </p:blipFill>
        <p:spPr>
          <a:xfrm>
            <a:off x="7585616" y="822483"/>
            <a:ext cx="2909754" cy="1312413"/>
          </a:xfrm>
          <a:prstGeom prst="rect">
            <a:avLst/>
          </a:prstGeom>
        </p:spPr>
      </p:pic>
      <p:sp>
        <p:nvSpPr>
          <p:cNvPr id="18" name="TextBox 17">
            <a:extLst>
              <a:ext uri="{FF2B5EF4-FFF2-40B4-BE49-F238E27FC236}">
                <a16:creationId xmlns:a16="http://schemas.microsoft.com/office/drawing/2014/main" id="{B16CC3A2-DC1E-82B7-B7FA-3716C498549F}"/>
              </a:ext>
            </a:extLst>
          </p:cNvPr>
          <p:cNvSpPr txBox="1"/>
          <p:nvPr/>
        </p:nvSpPr>
        <p:spPr>
          <a:xfrm>
            <a:off x="5573379" y="6225543"/>
            <a:ext cx="5345633" cy="261610"/>
          </a:xfrm>
          <a:prstGeom prst="rect">
            <a:avLst/>
          </a:prstGeom>
          <a:noFill/>
        </p:spPr>
        <p:txBody>
          <a:bodyPr wrap="square">
            <a:spAutoFit/>
          </a:bodyPr>
          <a:lstStyle/>
          <a:p>
            <a:pPr algn="r"/>
            <a:r>
              <a:rPr lang="es-ES_tradnl" sz="1100" dirty="0"/>
              <a:t>Tower </a:t>
            </a:r>
            <a:r>
              <a:rPr lang="es-ES_tradnl" sz="1100" dirty="0" err="1"/>
              <a:t>of</a:t>
            </a:r>
            <a:r>
              <a:rPr lang="es-ES_tradnl" sz="1100" dirty="0"/>
              <a:t> </a:t>
            </a:r>
            <a:r>
              <a:rPr lang="es-ES_tradnl" sz="1100" dirty="0" err="1"/>
              <a:t>Hanoi.jpeg</a:t>
            </a:r>
            <a:r>
              <a:rPr lang="es-ES_tradnl" sz="1100" dirty="0"/>
              <a:t> - </a:t>
            </a:r>
            <a:r>
              <a:rPr lang="es-ES_tradnl" sz="1100" dirty="0" err="1"/>
              <a:t>Ævar</a:t>
            </a:r>
            <a:r>
              <a:rPr lang="es-ES_tradnl" sz="1100" dirty="0"/>
              <a:t> </a:t>
            </a:r>
            <a:r>
              <a:rPr lang="es-ES_tradnl" sz="1100" dirty="0" err="1"/>
              <a:t>Arnfjörð</a:t>
            </a:r>
            <a:r>
              <a:rPr lang="es-ES_tradnl" sz="1100" dirty="0"/>
              <a:t> </a:t>
            </a:r>
            <a:r>
              <a:rPr lang="es-ES_tradnl" sz="1100" dirty="0" err="1"/>
              <a:t>Bjarmason</a:t>
            </a:r>
            <a:r>
              <a:rPr lang="es-ES_tradnl" sz="1100" dirty="0"/>
              <a:t> - </a:t>
            </a:r>
            <a:r>
              <a:rPr lang="es-ES_tradnl" sz="1100" dirty="0">
                <a:solidFill>
                  <a:schemeClr val="bg1"/>
                </a:solidFill>
                <a:hlinkClick r:id="rId7"/>
              </a:rPr>
              <a:t>CC BY-SA 3.0 </a:t>
            </a:r>
            <a:endParaRPr lang="es-ES_tradnl" sz="1100" dirty="0">
              <a:solidFill>
                <a:schemeClr val="bg1"/>
              </a:solidFill>
            </a:endParaRPr>
          </a:p>
        </p:txBody>
      </p:sp>
    </p:spTree>
    <p:extLst>
      <p:ext uri="{BB962C8B-B14F-4D97-AF65-F5344CB8AC3E}">
        <p14:creationId xmlns:p14="http://schemas.microsoft.com/office/powerpoint/2010/main" val="31864208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3633324"/>
            <a:ext cx="10691264" cy="2295889"/>
          </a:xfrm>
        </p:spPr>
        <p:txBody>
          <a:bodyPr>
            <a:normAutofit fontScale="70000" lnSpcReduction="20000"/>
          </a:bodyPr>
          <a:lstStyle/>
          <a:p>
            <a:pPr marL="0" indent="0">
              <a:buNone/>
            </a:pPr>
            <a:r>
              <a:rPr lang="es-ES_tradnl" dirty="0"/>
              <a:t>La Torre de Hanói es un rompecabezas inventado en 1883 por el matemático francés Édouard Lucas. </a:t>
            </a:r>
          </a:p>
          <a:p>
            <a:pPr marL="0" indent="0">
              <a:buNone/>
            </a:pPr>
            <a:r>
              <a:rPr lang="es-ES_tradnl" dirty="0"/>
              <a:t>El rompecabezas comienza con los discos apilados en una varilla en orden de tamaño decreciente, el más pequeño en la parte superior, aproximándose así a una forma cónica. </a:t>
            </a:r>
          </a:p>
          <a:p>
            <a:pPr marL="0" indent="0">
              <a:buNone/>
            </a:pPr>
            <a:r>
              <a:rPr lang="es-ES_tradnl" dirty="0"/>
              <a:t>El objetivo del rompecabezas es mover toda la pila a una de las otras barras, con las reglas de la leyenda:</a:t>
            </a:r>
          </a:p>
          <a:p>
            <a:pPr marL="457200" indent="-457200">
              <a:buFont typeface="+mj-lt"/>
              <a:buAutoNum type="arabicPeriod"/>
            </a:pPr>
            <a:r>
              <a:rPr lang="es-ES_tradnl" dirty="0"/>
              <a:t>Sólo se puede mover un disco a la vez.</a:t>
            </a:r>
          </a:p>
          <a:p>
            <a:pPr marL="457200" indent="-457200">
              <a:buFont typeface="+mj-lt"/>
              <a:buAutoNum type="arabicPeriod"/>
            </a:pPr>
            <a:r>
              <a:rPr lang="es-ES_tradnl" dirty="0"/>
              <a:t>Cada movimiento consiste en coger el disco superior de una de las pilas y colocarlo encima de otra pila o sobre una varilla vacía.</a:t>
            </a:r>
          </a:p>
          <a:p>
            <a:pPr marL="457200" indent="-457200">
              <a:buFont typeface="+mj-lt"/>
              <a:buAutoNum type="arabicPeriod"/>
            </a:pPr>
            <a:r>
              <a:rPr lang="es-ES_tradnl" dirty="0"/>
              <a:t>Ningún disco podrá colocarse encima de un disco que sea más pequeño que él.</a:t>
            </a:r>
          </a:p>
        </p:txBody>
      </p:sp>
      <p:pic>
        <p:nvPicPr>
          <p:cNvPr id="7" name="Picture 6" descr="A wooden pyramid with a stick&#10;&#10;Description automatically generated">
            <a:extLst>
              <a:ext uri="{FF2B5EF4-FFF2-40B4-BE49-F238E27FC236}">
                <a16:creationId xmlns:a16="http://schemas.microsoft.com/office/drawing/2014/main" id="{829FA32D-67E9-7767-78F5-D3223FDCD009}"/>
              </a:ext>
            </a:extLst>
          </p:cNvPr>
          <p:cNvPicPr>
            <a:picLocks noChangeAspect="1"/>
          </p:cNvPicPr>
          <p:nvPr/>
        </p:nvPicPr>
        <p:blipFill rotWithShape="1">
          <a:blip r:embed="rId3"/>
          <a:srcRect l="16084" t="8777" r="2188" b="7478"/>
          <a:stretch/>
        </p:blipFill>
        <p:spPr>
          <a:xfrm>
            <a:off x="5255110" y="928787"/>
            <a:ext cx="5543230" cy="2500213"/>
          </a:xfrm>
          <a:prstGeom prst="rect">
            <a:avLst/>
          </a:prstGeom>
        </p:spPr>
      </p:pic>
      <p:sp>
        <p:nvSpPr>
          <p:cNvPr id="8" name="TextBox 7">
            <a:extLst>
              <a:ext uri="{FF2B5EF4-FFF2-40B4-BE49-F238E27FC236}">
                <a16:creationId xmlns:a16="http://schemas.microsoft.com/office/drawing/2014/main" id="{F3B1C374-81A0-8D9C-3A91-994061B6DE43}"/>
              </a:ext>
            </a:extLst>
          </p:cNvPr>
          <p:cNvSpPr txBox="1"/>
          <p:nvPr/>
        </p:nvSpPr>
        <p:spPr>
          <a:xfrm>
            <a:off x="5573379" y="6408107"/>
            <a:ext cx="5345633" cy="261610"/>
          </a:xfrm>
          <a:prstGeom prst="rect">
            <a:avLst/>
          </a:prstGeom>
          <a:noFill/>
        </p:spPr>
        <p:txBody>
          <a:bodyPr wrap="square">
            <a:spAutoFit/>
          </a:bodyPr>
          <a:lstStyle/>
          <a:p>
            <a:pPr algn="r"/>
            <a:r>
              <a:rPr lang="es-ES_tradnl" sz="1100" dirty="0"/>
              <a:t>Tower </a:t>
            </a:r>
            <a:r>
              <a:rPr lang="es-ES_tradnl" sz="1100" dirty="0" err="1"/>
              <a:t>of</a:t>
            </a:r>
            <a:r>
              <a:rPr lang="es-ES_tradnl" sz="1100" dirty="0"/>
              <a:t> </a:t>
            </a:r>
            <a:r>
              <a:rPr lang="es-ES_tradnl" sz="1100" dirty="0" err="1"/>
              <a:t>Hanoi.jpeg</a:t>
            </a:r>
            <a:r>
              <a:rPr lang="es-ES_tradnl" sz="1100" dirty="0"/>
              <a:t> - </a:t>
            </a:r>
            <a:r>
              <a:rPr lang="es-ES_tradnl" sz="1100" dirty="0" err="1"/>
              <a:t>Ævar</a:t>
            </a:r>
            <a:r>
              <a:rPr lang="es-ES_tradnl" sz="1100" dirty="0"/>
              <a:t> </a:t>
            </a:r>
            <a:r>
              <a:rPr lang="es-ES_tradnl" sz="1100" dirty="0" err="1"/>
              <a:t>Arnfjörð</a:t>
            </a:r>
            <a:r>
              <a:rPr lang="es-ES_tradnl" sz="1100" dirty="0"/>
              <a:t> </a:t>
            </a:r>
            <a:r>
              <a:rPr lang="es-ES_tradnl" sz="1100" dirty="0" err="1"/>
              <a:t>Bjarmason</a:t>
            </a:r>
            <a:r>
              <a:rPr lang="es-ES_tradnl" sz="1100" dirty="0"/>
              <a:t> - </a:t>
            </a:r>
            <a:r>
              <a:rPr lang="es-ES_tradnl" sz="1100" dirty="0">
                <a:solidFill>
                  <a:schemeClr val="bg1"/>
                </a:solidFill>
                <a:hlinkClick r:id="rId4"/>
              </a:rPr>
              <a:t>CC BY-SA 3.0 </a:t>
            </a:r>
            <a:endParaRPr lang="es-ES_tradnl" sz="1100" dirty="0">
              <a:solidFill>
                <a:schemeClr val="bg1"/>
              </a:solidFill>
            </a:endParaRPr>
          </a:p>
        </p:txBody>
      </p:sp>
    </p:spTree>
    <p:extLst>
      <p:ext uri="{BB962C8B-B14F-4D97-AF65-F5344CB8AC3E}">
        <p14:creationId xmlns:p14="http://schemas.microsoft.com/office/powerpoint/2010/main" val="28205528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Este problema es un típico problema para aplicar métodos de búsquedas. Podemos crear un agente que pueda resolver este problema. </a:t>
            </a:r>
          </a:p>
          <a:p>
            <a:pPr marL="0" indent="0">
              <a:buNone/>
            </a:pPr>
            <a:r>
              <a:rPr lang="es-ES" dirty="0"/>
              <a:t>Limitemos a 5 discos, </a:t>
            </a:r>
            <a:r>
              <a:rPr lang="es-ES" i="1" dirty="0"/>
              <a:t>salvo que quieran usar 64 discos como los brahmanes</a:t>
            </a:r>
            <a:r>
              <a:rPr lang="es-ES" dirty="0"/>
              <a:t>.</a:t>
            </a:r>
          </a:p>
          <a:p>
            <a:pPr marL="0" indent="0">
              <a:buNone/>
            </a:pPr>
            <a:r>
              <a:rPr lang="es-ES" dirty="0"/>
              <a:t>El agente puede percibir cuantos discos y en qué orden hay en cada varilla. Además, puede tomar cualquier disco que se encuentre en la parte superior y moverlo a cualquier otra varilla que este permitido moverlo. </a:t>
            </a:r>
          </a:p>
          <a:p>
            <a:pPr marL="0" indent="0">
              <a:buNone/>
            </a:pPr>
            <a:r>
              <a:rPr lang="es-ES" dirty="0"/>
              <a:t>¿Cuáles son los </a:t>
            </a:r>
            <a:r>
              <a:rPr lang="es-ES" b="1" dirty="0">
                <a:solidFill>
                  <a:schemeClr val="accent6">
                    <a:lumMod val="60000"/>
                    <a:lumOff val="40000"/>
                  </a:schemeClr>
                </a:solidFill>
              </a:rPr>
              <a:t>P</a:t>
            </a:r>
            <a:r>
              <a:rPr lang="es-ES" b="1" dirty="0">
                <a:solidFill>
                  <a:schemeClr val="accent3">
                    <a:lumMod val="60000"/>
                    <a:lumOff val="40000"/>
                  </a:schemeClr>
                </a:solidFill>
              </a:rPr>
              <a:t>E</a:t>
            </a:r>
            <a:r>
              <a:rPr lang="es-ES" b="1" dirty="0">
                <a:solidFill>
                  <a:schemeClr val="accent1">
                    <a:lumMod val="60000"/>
                    <a:lumOff val="40000"/>
                  </a:schemeClr>
                </a:solidFill>
              </a:rPr>
              <a:t>A</a:t>
            </a:r>
            <a:r>
              <a:rPr lang="es-ES" b="1" dirty="0">
                <a:solidFill>
                  <a:schemeClr val="accent4"/>
                </a:solidFill>
              </a:rPr>
              <a:t>S</a:t>
            </a:r>
            <a:r>
              <a:rPr lang="es-ES" dirty="0"/>
              <a:t> de este problema? ¿Cuál es la característica del entorno de trabajo? Esto queda como tarea. </a:t>
            </a:r>
          </a:p>
        </p:txBody>
      </p:sp>
    </p:spTree>
    <p:extLst>
      <p:ext uri="{BB962C8B-B14F-4D97-AF65-F5344CB8AC3E}">
        <p14:creationId xmlns:p14="http://schemas.microsoft.com/office/powerpoint/2010/main" val="37359590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Definamos el problema con las características que vimos: </a:t>
            </a:r>
          </a:p>
          <a:p>
            <a:pPr marL="0" indent="0">
              <a:buNone/>
            </a:pPr>
            <a:r>
              <a:rPr lang="es-ES" b="1" dirty="0">
                <a:solidFill>
                  <a:schemeClr val="accent1"/>
                </a:solidFill>
              </a:rPr>
              <a:t>Espacio de estados: </a:t>
            </a:r>
            <a:r>
              <a:rPr lang="es-ES" i="1" dirty="0"/>
              <a:t>Para 5 discos, tenemos 3</a:t>
            </a:r>
            <a:r>
              <a:rPr lang="es-ES" i="1" baseline="30000" dirty="0"/>
              <a:t>5</a:t>
            </a:r>
            <a:r>
              <a:rPr lang="es-ES" i="1" dirty="0"/>
              <a:t> = 243 posibles estados</a:t>
            </a:r>
            <a:r>
              <a:rPr lang="es-ES" dirty="0"/>
              <a:t>.</a:t>
            </a:r>
          </a:p>
          <a:p>
            <a:pPr marL="0" indent="0">
              <a:buNone/>
            </a:pPr>
            <a:endParaRPr lang="es-ES" dirty="0"/>
          </a:p>
        </p:txBody>
      </p:sp>
      <p:pic>
        <p:nvPicPr>
          <p:cNvPr id="8" name="Picture 7" descr="A black and white logo&#10;&#10;Description automatically generated with medium confidence">
            <a:extLst>
              <a:ext uri="{FF2B5EF4-FFF2-40B4-BE49-F238E27FC236}">
                <a16:creationId xmlns:a16="http://schemas.microsoft.com/office/drawing/2014/main" id="{1D71CD6D-AFD4-D3D4-19A2-F821F0E0242F}"/>
              </a:ext>
            </a:extLst>
          </p:cNvPr>
          <p:cNvPicPr>
            <a:picLocks noChangeAspect="1"/>
          </p:cNvPicPr>
          <p:nvPr/>
        </p:nvPicPr>
        <p:blipFill>
          <a:blip r:embed="rId3"/>
          <a:stretch>
            <a:fillRect/>
          </a:stretch>
        </p:blipFill>
        <p:spPr>
          <a:xfrm>
            <a:off x="2479502" y="3287937"/>
            <a:ext cx="3028465" cy="1047582"/>
          </a:xfrm>
          <a:prstGeom prst="rect">
            <a:avLst/>
          </a:prstGeom>
        </p:spPr>
      </p:pic>
      <p:pic>
        <p:nvPicPr>
          <p:cNvPr id="10" name="Picture 9" descr="A black and white logo&#10;&#10;Description automatically generated with medium confidence">
            <a:extLst>
              <a:ext uri="{FF2B5EF4-FFF2-40B4-BE49-F238E27FC236}">
                <a16:creationId xmlns:a16="http://schemas.microsoft.com/office/drawing/2014/main" id="{19DCC107-F1AE-4943-2792-ADADC376F042}"/>
              </a:ext>
            </a:extLst>
          </p:cNvPr>
          <p:cNvPicPr>
            <a:picLocks noChangeAspect="1"/>
          </p:cNvPicPr>
          <p:nvPr/>
        </p:nvPicPr>
        <p:blipFill>
          <a:blip r:embed="rId4"/>
          <a:stretch>
            <a:fillRect/>
          </a:stretch>
        </p:blipFill>
        <p:spPr>
          <a:xfrm>
            <a:off x="6811807" y="3272659"/>
            <a:ext cx="3028464" cy="1047582"/>
          </a:xfrm>
          <a:prstGeom prst="rect">
            <a:avLst/>
          </a:prstGeom>
        </p:spPr>
      </p:pic>
      <p:pic>
        <p:nvPicPr>
          <p:cNvPr id="12" name="Picture 11" descr="A yellow and grey object with a black background&#10;&#10;Description automatically generated">
            <a:extLst>
              <a:ext uri="{FF2B5EF4-FFF2-40B4-BE49-F238E27FC236}">
                <a16:creationId xmlns:a16="http://schemas.microsoft.com/office/drawing/2014/main" id="{8C6DB5C2-7BE0-E899-4801-3F907E133176}"/>
              </a:ext>
            </a:extLst>
          </p:cNvPr>
          <p:cNvPicPr>
            <a:picLocks noChangeAspect="1"/>
          </p:cNvPicPr>
          <p:nvPr/>
        </p:nvPicPr>
        <p:blipFill>
          <a:blip r:embed="rId5"/>
          <a:stretch>
            <a:fillRect/>
          </a:stretch>
        </p:blipFill>
        <p:spPr>
          <a:xfrm>
            <a:off x="2479502" y="4765301"/>
            <a:ext cx="3028464" cy="1047582"/>
          </a:xfrm>
          <a:prstGeom prst="rect">
            <a:avLst/>
          </a:prstGeom>
        </p:spPr>
      </p:pic>
      <p:pic>
        <p:nvPicPr>
          <p:cNvPr id="14" name="Picture 13" descr="A colorful rectangular object with a black background&#10;&#10;Description automatically generated">
            <a:extLst>
              <a:ext uri="{FF2B5EF4-FFF2-40B4-BE49-F238E27FC236}">
                <a16:creationId xmlns:a16="http://schemas.microsoft.com/office/drawing/2014/main" id="{161021D1-940D-8C7C-0ED4-87505DF8E1F3}"/>
              </a:ext>
            </a:extLst>
          </p:cNvPr>
          <p:cNvPicPr>
            <a:picLocks noChangeAspect="1"/>
          </p:cNvPicPr>
          <p:nvPr/>
        </p:nvPicPr>
        <p:blipFill>
          <a:blip r:embed="rId6"/>
          <a:stretch>
            <a:fillRect/>
          </a:stretch>
        </p:blipFill>
        <p:spPr>
          <a:xfrm>
            <a:off x="6811807" y="4765301"/>
            <a:ext cx="3028464" cy="1047582"/>
          </a:xfrm>
          <a:prstGeom prst="rect">
            <a:avLst/>
          </a:prstGeom>
        </p:spPr>
      </p:pic>
    </p:spTree>
    <p:extLst>
      <p:ext uri="{BB962C8B-B14F-4D97-AF65-F5344CB8AC3E}">
        <p14:creationId xmlns:p14="http://schemas.microsoft.com/office/powerpoint/2010/main" val="368810774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Definamos el problema con las características que vimos: </a:t>
            </a:r>
          </a:p>
          <a:p>
            <a:pPr marL="0" indent="0">
              <a:buNone/>
            </a:pPr>
            <a:r>
              <a:rPr lang="es-ES" b="1" dirty="0">
                <a:solidFill>
                  <a:schemeClr val="accent5">
                    <a:lumMod val="60000"/>
                    <a:lumOff val="40000"/>
                  </a:schemeClr>
                </a:solidFill>
              </a:rPr>
              <a:t>Estado inicial:</a:t>
            </a:r>
          </a:p>
          <a:p>
            <a:pPr marL="0" indent="0">
              <a:buNone/>
            </a:pPr>
            <a:endParaRPr lang="es-ES" b="1" dirty="0">
              <a:solidFill>
                <a:schemeClr val="accent5">
                  <a:lumMod val="60000"/>
                  <a:lumOff val="40000"/>
                </a:schemeClr>
              </a:solidFill>
            </a:endParaRPr>
          </a:p>
          <a:p>
            <a:pPr marL="0" indent="0">
              <a:buNone/>
            </a:pPr>
            <a:endParaRPr lang="es-ES" b="1" dirty="0">
              <a:solidFill>
                <a:schemeClr val="accent5">
                  <a:lumMod val="60000"/>
                  <a:lumOff val="40000"/>
                </a:schemeClr>
              </a:solidFill>
            </a:endParaRPr>
          </a:p>
          <a:p>
            <a:pPr marL="0" indent="0">
              <a:buNone/>
            </a:pPr>
            <a:endParaRPr lang="es-ES" sz="1000" b="1" dirty="0">
              <a:solidFill>
                <a:schemeClr val="accent5">
                  <a:lumMod val="60000"/>
                  <a:lumOff val="40000"/>
                </a:schemeClr>
              </a:solidFill>
            </a:endParaRPr>
          </a:p>
          <a:p>
            <a:pPr marL="0" indent="0">
              <a:buNone/>
            </a:pPr>
            <a:r>
              <a:rPr lang="es-ES" b="1" dirty="0">
                <a:solidFill>
                  <a:schemeClr val="accent2">
                    <a:lumMod val="75000"/>
                  </a:schemeClr>
                </a:solidFill>
              </a:rPr>
              <a:t>Estado objetivo: </a:t>
            </a:r>
            <a:r>
              <a:rPr lang="es-ES" dirty="0"/>
              <a:t>Para simplificar, vamos a tener un solo estado objetivo de los dos posibles.</a:t>
            </a:r>
          </a:p>
          <a:p>
            <a:pPr marL="0" indent="0">
              <a:buNone/>
            </a:pPr>
            <a:endParaRPr lang="es-ES" dirty="0"/>
          </a:p>
        </p:txBody>
      </p:sp>
      <p:pic>
        <p:nvPicPr>
          <p:cNvPr id="8" name="Picture 7" descr="A black and white logo&#10;&#10;Description automatically generated with medium confidence">
            <a:extLst>
              <a:ext uri="{FF2B5EF4-FFF2-40B4-BE49-F238E27FC236}">
                <a16:creationId xmlns:a16="http://schemas.microsoft.com/office/drawing/2014/main" id="{1D71CD6D-AFD4-D3D4-19A2-F821F0E0242F}"/>
              </a:ext>
            </a:extLst>
          </p:cNvPr>
          <p:cNvPicPr>
            <a:picLocks noChangeAspect="1"/>
          </p:cNvPicPr>
          <p:nvPr/>
        </p:nvPicPr>
        <p:blipFill>
          <a:blip r:embed="rId3"/>
          <a:stretch>
            <a:fillRect/>
          </a:stretch>
        </p:blipFill>
        <p:spPr>
          <a:xfrm>
            <a:off x="4987283" y="3052354"/>
            <a:ext cx="3317064" cy="1147412"/>
          </a:xfrm>
          <a:prstGeom prst="rect">
            <a:avLst/>
          </a:prstGeom>
        </p:spPr>
      </p:pic>
      <p:pic>
        <p:nvPicPr>
          <p:cNvPr id="7" name="Picture 6" descr="A black and white logo&#10;&#10;Description automatically generated with medium confidence">
            <a:extLst>
              <a:ext uri="{FF2B5EF4-FFF2-40B4-BE49-F238E27FC236}">
                <a16:creationId xmlns:a16="http://schemas.microsoft.com/office/drawing/2014/main" id="{F39CB055-E404-2A25-A559-EC18C95AF441}"/>
              </a:ext>
            </a:extLst>
          </p:cNvPr>
          <p:cNvPicPr>
            <a:picLocks noChangeAspect="1"/>
          </p:cNvPicPr>
          <p:nvPr/>
        </p:nvPicPr>
        <p:blipFill>
          <a:blip r:embed="rId4"/>
          <a:stretch>
            <a:fillRect/>
          </a:stretch>
        </p:blipFill>
        <p:spPr>
          <a:xfrm>
            <a:off x="4987283" y="4864123"/>
            <a:ext cx="3317061" cy="1147411"/>
          </a:xfrm>
          <a:prstGeom prst="rect">
            <a:avLst/>
          </a:prstGeom>
        </p:spPr>
      </p:pic>
    </p:spTree>
    <p:extLst>
      <p:ext uri="{BB962C8B-B14F-4D97-AF65-F5344CB8AC3E}">
        <p14:creationId xmlns:p14="http://schemas.microsoft.com/office/powerpoint/2010/main" val="225086911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Definamos el problema con las características que vimos: </a:t>
            </a:r>
          </a:p>
          <a:p>
            <a:pPr marL="0" indent="0">
              <a:buNone/>
            </a:pPr>
            <a:r>
              <a:rPr lang="es-ES" b="1" dirty="0">
                <a:solidFill>
                  <a:schemeClr val="accent1"/>
                </a:solidFill>
              </a:rPr>
              <a:t>Acciones </a:t>
            </a:r>
            <a:r>
              <a:rPr lang="es-ES" dirty="0">
                <a:solidFill>
                  <a:schemeClr val="accent1"/>
                </a:solidFill>
                <a:latin typeface="Aptos Mono" panose="020F0502020204030204" pitchFamily="34" charset="0"/>
                <a:cs typeface="Aptos Mono" panose="020F0502020204030204" pitchFamily="34" charset="0"/>
              </a:rPr>
              <a:t>ACTIONS</a:t>
            </a:r>
            <a:r>
              <a:rPr lang="es-ES" dirty="0">
                <a:latin typeface="Aptos Mono" panose="020F0502020204030204" pitchFamily="34" charset="0"/>
                <a:cs typeface="Aptos Mono" panose="020F0502020204030204" pitchFamily="34" charset="0"/>
              </a:rPr>
              <a:t>(</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a:t>
            </a:r>
            <a:r>
              <a:rPr lang="es-ES" dirty="0"/>
              <a:t>,  por ejemplo, para el siguiente estado, tenemos las siguientes acciones:</a:t>
            </a:r>
            <a:endParaRPr lang="es-ES" b="1" dirty="0">
              <a:solidFill>
                <a:schemeClr val="accent5">
                  <a:lumMod val="60000"/>
                  <a:lumOff val="40000"/>
                </a:schemeClr>
              </a:solidFill>
            </a:endParaRPr>
          </a:p>
          <a:p>
            <a:pPr marL="0" indent="0">
              <a:buNone/>
            </a:pPr>
            <a:endParaRPr lang="es-ES" b="1" dirty="0">
              <a:solidFill>
                <a:schemeClr val="accent5">
                  <a:lumMod val="60000"/>
                  <a:lumOff val="40000"/>
                </a:schemeClr>
              </a:solidFill>
            </a:endParaRPr>
          </a:p>
        </p:txBody>
      </p:sp>
      <p:pic>
        <p:nvPicPr>
          <p:cNvPr id="10" name="Picture 9" descr="A yellow and grey object with a black background&#10;&#10;Description automatically generated">
            <a:extLst>
              <a:ext uri="{FF2B5EF4-FFF2-40B4-BE49-F238E27FC236}">
                <a16:creationId xmlns:a16="http://schemas.microsoft.com/office/drawing/2014/main" id="{73C8E268-529C-F835-515E-187082CD95C1}"/>
              </a:ext>
            </a:extLst>
          </p:cNvPr>
          <p:cNvPicPr>
            <a:picLocks noChangeAspect="1"/>
          </p:cNvPicPr>
          <p:nvPr/>
        </p:nvPicPr>
        <p:blipFill>
          <a:blip r:embed="rId3"/>
          <a:stretch>
            <a:fillRect/>
          </a:stretch>
        </p:blipFill>
        <p:spPr>
          <a:xfrm>
            <a:off x="1632905" y="3866375"/>
            <a:ext cx="4038600" cy="1397000"/>
          </a:xfrm>
          <a:prstGeom prst="rect">
            <a:avLst/>
          </a:prstGeom>
        </p:spPr>
      </p:pic>
      <p:graphicFrame>
        <p:nvGraphicFramePr>
          <p:cNvPr id="11" name="Table 10">
            <a:extLst>
              <a:ext uri="{FF2B5EF4-FFF2-40B4-BE49-F238E27FC236}">
                <a16:creationId xmlns:a16="http://schemas.microsoft.com/office/drawing/2014/main" id="{978568C6-51FD-0191-4329-5C227D524E74}"/>
              </a:ext>
            </a:extLst>
          </p:cNvPr>
          <p:cNvGraphicFramePr>
            <a:graphicFrameLocks noGrp="1"/>
          </p:cNvGraphicFramePr>
          <p:nvPr/>
        </p:nvGraphicFramePr>
        <p:xfrm>
          <a:off x="7078170" y="3637775"/>
          <a:ext cx="3480925" cy="1854200"/>
        </p:xfrm>
        <a:graphic>
          <a:graphicData uri="http://schemas.openxmlformats.org/drawingml/2006/table">
            <a:tbl>
              <a:tblPr firstRow="1" bandRow="1">
                <a:tableStyleId>{073A0DAA-6AF3-43AB-8588-CEC1D06C72B9}</a:tableStyleId>
              </a:tblPr>
              <a:tblGrid>
                <a:gridCol w="864040">
                  <a:extLst>
                    <a:ext uri="{9D8B030D-6E8A-4147-A177-3AD203B41FA5}">
                      <a16:colId xmlns:a16="http://schemas.microsoft.com/office/drawing/2014/main" val="3330970154"/>
                    </a:ext>
                  </a:extLst>
                </a:gridCol>
                <a:gridCol w="2616885">
                  <a:extLst>
                    <a:ext uri="{9D8B030D-6E8A-4147-A177-3AD203B41FA5}">
                      <a16:colId xmlns:a16="http://schemas.microsoft.com/office/drawing/2014/main" val="1332496236"/>
                    </a:ext>
                  </a:extLst>
                </a:gridCol>
              </a:tblGrid>
              <a:tr h="370840">
                <a:tc>
                  <a:txBody>
                    <a:bodyPr/>
                    <a:lstStyle/>
                    <a:p>
                      <a:r>
                        <a:rPr lang="es-ES_tradnl" sz="1400" dirty="0"/>
                        <a:t>Disco</a:t>
                      </a:r>
                    </a:p>
                  </a:txBody>
                  <a:tcPr/>
                </a:tc>
                <a:tc>
                  <a:txBody>
                    <a:bodyPr/>
                    <a:lstStyle/>
                    <a:p>
                      <a:r>
                        <a:rPr lang="es-ES_tradnl" sz="1400" dirty="0"/>
                        <a:t>Acción</a:t>
                      </a:r>
                    </a:p>
                  </a:txBody>
                  <a:tcPr/>
                </a:tc>
                <a:extLst>
                  <a:ext uri="{0D108BD9-81ED-4DB2-BD59-A6C34878D82A}">
                    <a16:rowId xmlns:a16="http://schemas.microsoft.com/office/drawing/2014/main" val="2860108621"/>
                  </a:ext>
                </a:extLst>
              </a:tr>
              <a:tr h="370840">
                <a:tc>
                  <a:txBody>
                    <a:bodyPr/>
                    <a:lstStyle/>
                    <a:p>
                      <a:r>
                        <a:rPr lang="es-ES_tradnl" sz="1400" dirty="0"/>
                        <a:t>--</a:t>
                      </a:r>
                    </a:p>
                  </a:txBody>
                  <a:tcPr/>
                </a:tc>
                <a:tc>
                  <a:txBody>
                    <a:bodyPr/>
                    <a:lstStyle/>
                    <a:p>
                      <a:r>
                        <a:rPr lang="es-ES_tradnl" sz="1400" dirty="0"/>
                        <a:t>No hacer nada</a:t>
                      </a:r>
                    </a:p>
                  </a:txBody>
                  <a:tcPr/>
                </a:tc>
                <a:extLst>
                  <a:ext uri="{0D108BD9-81ED-4DB2-BD59-A6C34878D82A}">
                    <a16:rowId xmlns:a16="http://schemas.microsoft.com/office/drawing/2014/main" val="2717697009"/>
                  </a:ext>
                </a:extLst>
              </a:tr>
              <a:tr h="370840">
                <a:tc>
                  <a:txBody>
                    <a:bodyPr/>
                    <a:lstStyle/>
                    <a:p>
                      <a:r>
                        <a:rPr lang="es-ES_tradnl" sz="1400" dirty="0"/>
                        <a:t>Amarillo</a:t>
                      </a:r>
                    </a:p>
                  </a:txBody>
                  <a:tcPr/>
                </a:tc>
                <a:tc>
                  <a:txBody>
                    <a:bodyPr/>
                    <a:lstStyle/>
                    <a:p>
                      <a:r>
                        <a:rPr lang="es-ES_tradnl" sz="1400" dirty="0"/>
                        <a:t>Mover a la varilla derecha</a:t>
                      </a:r>
                    </a:p>
                  </a:txBody>
                  <a:tcPr/>
                </a:tc>
                <a:extLst>
                  <a:ext uri="{0D108BD9-81ED-4DB2-BD59-A6C34878D82A}">
                    <a16:rowId xmlns:a16="http://schemas.microsoft.com/office/drawing/2014/main" val="1366443102"/>
                  </a:ext>
                </a:extLst>
              </a:tr>
              <a:tr h="370840">
                <a:tc>
                  <a:txBody>
                    <a:bodyPr/>
                    <a:lstStyle/>
                    <a:p>
                      <a:r>
                        <a:rPr lang="es-ES_tradnl" sz="1400" dirty="0"/>
                        <a:t>Verde</a:t>
                      </a:r>
                    </a:p>
                  </a:txBody>
                  <a:tcPr/>
                </a:tc>
                <a:tc>
                  <a:txBody>
                    <a:bodyPr/>
                    <a:lstStyle/>
                    <a:p>
                      <a:r>
                        <a:rPr lang="es-ES_tradnl" sz="1400" dirty="0"/>
                        <a:t>Mover a la varilla del medio</a:t>
                      </a:r>
                    </a:p>
                  </a:txBody>
                  <a:tcPr/>
                </a:tc>
                <a:extLst>
                  <a:ext uri="{0D108BD9-81ED-4DB2-BD59-A6C34878D82A}">
                    <a16:rowId xmlns:a16="http://schemas.microsoft.com/office/drawing/2014/main" val="3969762412"/>
                  </a:ext>
                </a:extLst>
              </a:tr>
              <a:tr h="370840">
                <a:tc>
                  <a:txBody>
                    <a:bodyPr/>
                    <a:lstStyle/>
                    <a:p>
                      <a:r>
                        <a:rPr lang="es-ES_tradnl" sz="1400" dirty="0"/>
                        <a:t>Verde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Mover a la varilla derecha</a:t>
                      </a:r>
                    </a:p>
                  </a:txBody>
                  <a:tcPr/>
                </a:tc>
                <a:extLst>
                  <a:ext uri="{0D108BD9-81ED-4DB2-BD59-A6C34878D82A}">
                    <a16:rowId xmlns:a16="http://schemas.microsoft.com/office/drawing/2014/main" val="2875878264"/>
                  </a:ext>
                </a:extLst>
              </a:tr>
            </a:tbl>
          </a:graphicData>
        </a:graphic>
      </p:graphicFrame>
    </p:spTree>
    <p:extLst>
      <p:ext uri="{BB962C8B-B14F-4D97-AF65-F5344CB8AC3E}">
        <p14:creationId xmlns:p14="http://schemas.microsoft.com/office/powerpoint/2010/main" val="13648576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48</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Definamos el problema con las características que vimos: </a:t>
            </a:r>
          </a:p>
          <a:p>
            <a:pPr marL="0" indent="0">
              <a:buNone/>
            </a:pPr>
            <a:r>
              <a:rPr lang="es-ES" b="1" dirty="0">
                <a:solidFill>
                  <a:schemeClr val="tx2">
                    <a:lumMod val="50000"/>
                    <a:lumOff val="50000"/>
                  </a:schemeClr>
                </a:solidFill>
              </a:rPr>
              <a:t>Modelo de transición:</a:t>
            </a:r>
            <a:r>
              <a:rPr lang="es-ES" b="1" dirty="0">
                <a:solidFill>
                  <a:schemeClr val="accent1"/>
                </a:solidFill>
              </a:rPr>
              <a:t> </a:t>
            </a:r>
            <a:r>
              <a:rPr lang="es-ES" dirty="0">
                <a:solidFill>
                  <a:schemeClr val="tx2">
                    <a:lumMod val="50000"/>
                    <a:lumOff val="50000"/>
                  </a:schemeClr>
                </a:solidFill>
                <a:latin typeface="Aptos Mono" panose="020B0009020202020204" pitchFamily="49" charset="0"/>
              </a:rPr>
              <a:t>RESULT</a:t>
            </a:r>
            <a:r>
              <a:rPr lang="es-ES" dirty="0">
                <a:latin typeface="Aptos Mono" panose="020B0009020202020204" pitchFamily="49" charset="0"/>
              </a:rPr>
              <a:t>(</a:t>
            </a:r>
            <a:r>
              <a:rPr lang="es-ES" dirty="0" err="1">
                <a:solidFill>
                  <a:schemeClr val="accent2">
                    <a:lumMod val="75000"/>
                  </a:schemeClr>
                </a:solidFill>
                <a:latin typeface="Aptos Mono" panose="020B0009020202020204" pitchFamily="49" charset="0"/>
              </a:rPr>
              <a:t>s</a:t>
            </a:r>
            <a:r>
              <a:rPr lang="es-ES" dirty="0" err="1">
                <a:latin typeface="Aptos Mono" panose="020B0009020202020204" pitchFamily="49" charset="0"/>
              </a:rPr>
              <a:t>,</a:t>
            </a:r>
            <a:r>
              <a:rPr lang="es-ES" dirty="0" err="1">
                <a:solidFill>
                  <a:schemeClr val="accent1"/>
                </a:solidFill>
                <a:latin typeface="Aptos Mono" panose="020B0009020202020204" pitchFamily="49" charset="0"/>
              </a:rPr>
              <a:t>a</a:t>
            </a:r>
            <a:r>
              <a:rPr lang="es-ES" dirty="0">
                <a:latin typeface="Aptos Mono" panose="020B0009020202020204" pitchFamily="49" charset="0"/>
              </a:rPr>
              <a:t>)</a:t>
            </a:r>
            <a:r>
              <a:rPr lang="es-ES" dirty="0"/>
              <a:t> ,  por ejemplo:</a:t>
            </a:r>
            <a:endParaRPr lang="es-ES" b="1" dirty="0">
              <a:solidFill>
                <a:schemeClr val="accent5">
                  <a:lumMod val="60000"/>
                  <a:lumOff val="40000"/>
                </a:schemeClr>
              </a:solidFill>
            </a:endParaRPr>
          </a:p>
          <a:p>
            <a:pPr marL="0" indent="0">
              <a:buNone/>
            </a:pPr>
            <a:endParaRPr lang="es-ES" b="1" dirty="0">
              <a:solidFill>
                <a:schemeClr val="accent5">
                  <a:lumMod val="60000"/>
                  <a:lumOff val="40000"/>
                </a:schemeClr>
              </a:solidFill>
            </a:endParaRPr>
          </a:p>
        </p:txBody>
      </p:sp>
      <p:pic>
        <p:nvPicPr>
          <p:cNvPr id="10" name="Picture 9" descr="A yellow and grey object with a black background&#10;&#10;Description automatically generated">
            <a:extLst>
              <a:ext uri="{FF2B5EF4-FFF2-40B4-BE49-F238E27FC236}">
                <a16:creationId xmlns:a16="http://schemas.microsoft.com/office/drawing/2014/main" id="{73C8E268-529C-F835-515E-187082CD95C1}"/>
              </a:ext>
            </a:extLst>
          </p:cNvPr>
          <p:cNvPicPr>
            <a:picLocks noChangeAspect="1"/>
          </p:cNvPicPr>
          <p:nvPr/>
        </p:nvPicPr>
        <p:blipFill>
          <a:blip r:embed="rId3"/>
          <a:stretch>
            <a:fillRect/>
          </a:stretch>
        </p:blipFill>
        <p:spPr>
          <a:xfrm>
            <a:off x="2874531" y="3194866"/>
            <a:ext cx="2348376" cy="812331"/>
          </a:xfrm>
          <a:prstGeom prst="rect">
            <a:avLst/>
          </a:prstGeom>
        </p:spPr>
      </p:pic>
      <p:graphicFrame>
        <p:nvGraphicFramePr>
          <p:cNvPr id="11" name="Table 10">
            <a:extLst>
              <a:ext uri="{FF2B5EF4-FFF2-40B4-BE49-F238E27FC236}">
                <a16:creationId xmlns:a16="http://schemas.microsoft.com/office/drawing/2014/main" id="{978568C6-51FD-0191-4329-5C227D524E74}"/>
              </a:ext>
            </a:extLst>
          </p:cNvPr>
          <p:cNvGraphicFramePr>
            <a:graphicFrameLocks noGrp="1"/>
          </p:cNvGraphicFramePr>
          <p:nvPr>
            <p:extLst>
              <p:ext uri="{D42A27DB-BD31-4B8C-83A1-F6EECF244321}">
                <p14:modId xmlns:p14="http://schemas.microsoft.com/office/powerpoint/2010/main" val="2669343543"/>
              </p:ext>
            </p:extLst>
          </p:nvPr>
        </p:nvGraphicFramePr>
        <p:xfrm>
          <a:off x="2308257" y="4157334"/>
          <a:ext cx="3480925" cy="1854200"/>
        </p:xfrm>
        <a:graphic>
          <a:graphicData uri="http://schemas.openxmlformats.org/drawingml/2006/table">
            <a:tbl>
              <a:tblPr firstRow="1" bandRow="1">
                <a:tableStyleId>{073A0DAA-6AF3-43AB-8588-CEC1D06C72B9}</a:tableStyleId>
              </a:tblPr>
              <a:tblGrid>
                <a:gridCol w="864040">
                  <a:extLst>
                    <a:ext uri="{9D8B030D-6E8A-4147-A177-3AD203B41FA5}">
                      <a16:colId xmlns:a16="http://schemas.microsoft.com/office/drawing/2014/main" val="3330970154"/>
                    </a:ext>
                  </a:extLst>
                </a:gridCol>
                <a:gridCol w="2616885">
                  <a:extLst>
                    <a:ext uri="{9D8B030D-6E8A-4147-A177-3AD203B41FA5}">
                      <a16:colId xmlns:a16="http://schemas.microsoft.com/office/drawing/2014/main" val="1332496236"/>
                    </a:ext>
                  </a:extLst>
                </a:gridCol>
              </a:tblGrid>
              <a:tr h="370840">
                <a:tc>
                  <a:txBody>
                    <a:bodyPr/>
                    <a:lstStyle/>
                    <a:p>
                      <a:r>
                        <a:rPr lang="es-ES_tradnl" sz="1400" dirty="0"/>
                        <a:t>Disco</a:t>
                      </a:r>
                    </a:p>
                  </a:txBody>
                  <a:tcPr/>
                </a:tc>
                <a:tc>
                  <a:txBody>
                    <a:bodyPr/>
                    <a:lstStyle/>
                    <a:p>
                      <a:r>
                        <a:rPr lang="es-ES_tradnl" sz="1400" dirty="0"/>
                        <a:t>Acción</a:t>
                      </a:r>
                    </a:p>
                  </a:txBody>
                  <a:tcPr/>
                </a:tc>
                <a:extLst>
                  <a:ext uri="{0D108BD9-81ED-4DB2-BD59-A6C34878D82A}">
                    <a16:rowId xmlns:a16="http://schemas.microsoft.com/office/drawing/2014/main" val="2860108621"/>
                  </a:ext>
                </a:extLst>
              </a:tr>
              <a:tr h="370840">
                <a:tc>
                  <a:txBody>
                    <a:bodyPr/>
                    <a:lstStyle/>
                    <a:p>
                      <a:r>
                        <a:rPr lang="es-ES_tradnl" sz="1400" dirty="0"/>
                        <a:t>--</a:t>
                      </a:r>
                    </a:p>
                  </a:txBody>
                  <a:tcPr/>
                </a:tc>
                <a:tc>
                  <a:txBody>
                    <a:bodyPr/>
                    <a:lstStyle/>
                    <a:p>
                      <a:r>
                        <a:rPr lang="es-ES_tradnl" sz="1400" dirty="0"/>
                        <a:t>No hacer nada</a:t>
                      </a:r>
                    </a:p>
                  </a:txBody>
                  <a:tcPr/>
                </a:tc>
                <a:extLst>
                  <a:ext uri="{0D108BD9-81ED-4DB2-BD59-A6C34878D82A}">
                    <a16:rowId xmlns:a16="http://schemas.microsoft.com/office/drawing/2014/main" val="2717697009"/>
                  </a:ext>
                </a:extLst>
              </a:tr>
              <a:tr h="370840">
                <a:tc>
                  <a:txBody>
                    <a:bodyPr/>
                    <a:lstStyle/>
                    <a:p>
                      <a:r>
                        <a:rPr lang="es-ES_tradnl" sz="1400" dirty="0"/>
                        <a:t>Amarillo</a:t>
                      </a:r>
                    </a:p>
                  </a:txBody>
                  <a:tcPr/>
                </a:tc>
                <a:tc>
                  <a:txBody>
                    <a:bodyPr/>
                    <a:lstStyle/>
                    <a:p>
                      <a:r>
                        <a:rPr lang="es-ES_tradnl" sz="1400" dirty="0"/>
                        <a:t>Mover a la varilla derecha</a:t>
                      </a:r>
                    </a:p>
                  </a:txBody>
                  <a:tcPr/>
                </a:tc>
                <a:extLst>
                  <a:ext uri="{0D108BD9-81ED-4DB2-BD59-A6C34878D82A}">
                    <a16:rowId xmlns:a16="http://schemas.microsoft.com/office/drawing/2014/main" val="1366443102"/>
                  </a:ext>
                </a:extLst>
              </a:tr>
              <a:tr h="370840">
                <a:tc>
                  <a:txBody>
                    <a:bodyPr/>
                    <a:lstStyle/>
                    <a:p>
                      <a:r>
                        <a:rPr lang="es-ES_tradnl" sz="1400" dirty="0"/>
                        <a:t>Verde</a:t>
                      </a:r>
                    </a:p>
                  </a:txBody>
                  <a:tcPr/>
                </a:tc>
                <a:tc>
                  <a:txBody>
                    <a:bodyPr/>
                    <a:lstStyle/>
                    <a:p>
                      <a:r>
                        <a:rPr lang="es-ES_tradnl" sz="1400" dirty="0"/>
                        <a:t>Mover a la varilla del medio</a:t>
                      </a:r>
                    </a:p>
                  </a:txBody>
                  <a:tcPr/>
                </a:tc>
                <a:extLst>
                  <a:ext uri="{0D108BD9-81ED-4DB2-BD59-A6C34878D82A}">
                    <a16:rowId xmlns:a16="http://schemas.microsoft.com/office/drawing/2014/main" val="3969762412"/>
                  </a:ext>
                </a:extLst>
              </a:tr>
              <a:tr h="370840">
                <a:tc>
                  <a:txBody>
                    <a:bodyPr/>
                    <a:lstStyle/>
                    <a:p>
                      <a:r>
                        <a:rPr lang="es-ES_tradnl" sz="1400" dirty="0"/>
                        <a:t>Verde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Mover a la varilla derecha</a:t>
                      </a:r>
                    </a:p>
                  </a:txBody>
                  <a:tcPr/>
                </a:tc>
                <a:extLst>
                  <a:ext uri="{0D108BD9-81ED-4DB2-BD59-A6C34878D82A}">
                    <a16:rowId xmlns:a16="http://schemas.microsoft.com/office/drawing/2014/main" val="2875878264"/>
                  </a:ext>
                </a:extLst>
              </a:tr>
            </a:tbl>
          </a:graphicData>
        </a:graphic>
      </p:graphicFrame>
      <p:sp>
        <p:nvSpPr>
          <p:cNvPr id="12" name="Rectangle 11">
            <a:extLst>
              <a:ext uri="{FF2B5EF4-FFF2-40B4-BE49-F238E27FC236}">
                <a16:creationId xmlns:a16="http://schemas.microsoft.com/office/drawing/2014/main" id="{672BFE62-4220-96F1-81C2-A3A12B56CA91}"/>
              </a:ext>
            </a:extLst>
          </p:cNvPr>
          <p:cNvSpPr/>
          <p:nvPr/>
        </p:nvSpPr>
        <p:spPr>
          <a:xfrm>
            <a:off x="2249584" y="5599688"/>
            <a:ext cx="3539598" cy="411846"/>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4" name="Picture 13" descr="A yellow and grey object with a black background&#10;&#10;Description automatically generated">
            <a:extLst>
              <a:ext uri="{FF2B5EF4-FFF2-40B4-BE49-F238E27FC236}">
                <a16:creationId xmlns:a16="http://schemas.microsoft.com/office/drawing/2014/main" id="{E732B0CE-5296-8A2F-5502-AB8FB0F36851}"/>
              </a:ext>
            </a:extLst>
          </p:cNvPr>
          <p:cNvPicPr>
            <a:picLocks noChangeAspect="1"/>
          </p:cNvPicPr>
          <p:nvPr/>
        </p:nvPicPr>
        <p:blipFill>
          <a:blip r:embed="rId4"/>
          <a:stretch>
            <a:fillRect/>
          </a:stretch>
        </p:blipFill>
        <p:spPr>
          <a:xfrm>
            <a:off x="7429005" y="3863436"/>
            <a:ext cx="3264199" cy="1129125"/>
          </a:xfrm>
          <a:prstGeom prst="rect">
            <a:avLst/>
          </a:prstGeom>
        </p:spPr>
      </p:pic>
      <p:cxnSp>
        <p:nvCxnSpPr>
          <p:cNvPr id="16" name="Straight Arrow Connector 15">
            <a:extLst>
              <a:ext uri="{FF2B5EF4-FFF2-40B4-BE49-F238E27FC236}">
                <a16:creationId xmlns:a16="http://schemas.microsoft.com/office/drawing/2014/main" id="{DEE8EC3E-089B-3D3A-6524-D14B017653D5}"/>
              </a:ext>
            </a:extLst>
          </p:cNvPr>
          <p:cNvCxnSpPr/>
          <p:nvPr/>
        </p:nvCxnSpPr>
        <p:spPr>
          <a:xfrm flipV="1">
            <a:off x="5907184" y="4992561"/>
            <a:ext cx="1432290" cy="81305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51999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49</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Definamos el problema con las características que vimos: </a:t>
            </a:r>
          </a:p>
          <a:p>
            <a:pPr marL="0" indent="0">
              <a:buNone/>
            </a:pPr>
            <a:r>
              <a:rPr lang="es-ES" b="1" dirty="0">
                <a:solidFill>
                  <a:srgbClr val="FFC000"/>
                </a:solidFill>
              </a:rPr>
              <a:t>Función de costo de acción </a:t>
            </a:r>
            <a:r>
              <a:rPr lang="es-ES" dirty="0"/>
              <a:t>(</a:t>
            </a:r>
            <a:r>
              <a:rPr lang="es-ES" dirty="0">
                <a:solidFill>
                  <a:srgbClr val="FFC000"/>
                </a:solidFill>
                <a:latin typeface="Aptos Mono" panose="020B0009020202020204" pitchFamily="49" charset="0"/>
              </a:rPr>
              <a:t>ACTION-COST</a:t>
            </a:r>
            <a:r>
              <a:rPr lang="es-ES" dirty="0">
                <a:latin typeface="Aptos Mono" panose="020B0009020202020204" pitchFamily="49" charset="0"/>
              </a:rPr>
              <a:t>(</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 </a:t>
            </a:r>
            <a:r>
              <a:rPr lang="es-ES" dirty="0">
                <a:solidFill>
                  <a:schemeClr val="accent1"/>
                </a:solidFill>
                <a:latin typeface="Aptos Mono" panose="020B0009020202020204" pitchFamily="49" charset="0"/>
              </a:rPr>
              <a:t>a</a:t>
            </a:r>
            <a:r>
              <a:rPr lang="es-ES" dirty="0">
                <a:latin typeface="Aptos Mono" panose="020B0009020202020204" pitchFamily="49" charset="0"/>
              </a:rPr>
              <a:t>, </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a:t>
            </a:r>
            <a:r>
              <a:rPr lang="es-ES" dirty="0"/>
              <a:t>). Mover un disco de una varilla a otra, siempre que sea un movimiento permitido, cuesta lo mismo, que podemos definir como 1.</a:t>
            </a:r>
          </a:p>
        </p:txBody>
      </p:sp>
    </p:spTree>
    <p:extLst>
      <p:ext uri="{BB962C8B-B14F-4D97-AF65-F5344CB8AC3E}">
        <p14:creationId xmlns:p14="http://schemas.microsoft.com/office/powerpoint/2010/main" val="526588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396461-C9AB-D32B-AEF7-F50D0592DC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6D7D85-F391-D96F-ADD6-7DDD7ADAE26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E9BDCF0D-6B87-6926-48D6-57D4867DC82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4C91B87-33CC-167D-8594-95667A922E82}"/>
              </a:ext>
            </a:extLst>
          </p:cNvPr>
          <p:cNvSpPr>
            <a:spLocks noGrp="1"/>
          </p:cNvSpPr>
          <p:nvPr>
            <p:ph type="sldNum" sz="quarter" idx="12"/>
          </p:nvPr>
        </p:nvSpPr>
        <p:spPr/>
        <p:txBody>
          <a:bodyPr/>
          <a:lstStyle/>
          <a:p>
            <a:fld id="{87E7843D-FF13-4365-9478-9625B70A2705}" type="slidenum">
              <a:rPr lang="en-US" smtClean="0"/>
              <a:t>5</a:t>
            </a:fld>
            <a:endParaRPr lang="en-US"/>
          </a:p>
        </p:txBody>
      </p:sp>
      <p:sp>
        <p:nvSpPr>
          <p:cNvPr id="4" name="Content Placeholder 3">
            <a:extLst>
              <a:ext uri="{FF2B5EF4-FFF2-40B4-BE49-F238E27FC236}">
                <a16:creationId xmlns:a16="http://schemas.microsoft.com/office/drawing/2014/main" id="{7E16F0AC-40B9-FA15-95AA-4761B05E385C}"/>
              </a:ext>
            </a:extLst>
          </p:cNvPr>
          <p:cNvSpPr>
            <a:spLocks noGrp="1"/>
          </p:cNvSpPr>
          <p:nvPr>
            <p:ph idx="1"/>
          </p:nvPr>
        </p:nvSpPr>
        <p:spPr/>
        <p:txBody>
          <a:bodyPr>
            <a:normAutofit/>
          </a:bodyPr>
          <a:lstStyle/>
          <a:p>
            <a:pPr marL="0" indent="0">
              <a:buNone/>
            </a:pPr>
            <a:r>
              <a:rPr lang="es-ES_tradnl" dirty="0"/>
              <a:t>Un agente es algo que actúa. Un agente se espera que opere autónomamente, perciba el ambiente, persista sobre un tiempo prolongado, se adapte y cree y cumpla objetivos.</a:t>
            </a:r>
          </a:p>
          <a:p>
            <a:pPr marL="0" indent="0">
              <a:buNone/>
            </a:pPr>
            <a:r>
              <a:rPr lang="es-ES_tradnl" b="1" dirty="0">
                <a:solidFill>
                  <a:schemeClr val="accent5">
                    <a:lumMod val="75000"/>
                  </a:schemeClr>
                </a:solidFill>
              </a:rPr>
              <a:t>Un agente racional </a:t>
            </a:r>
            <a:r>
              <a:rPr lang="es-ES_tradnl" dirty="0"/>
              <a:t>es aquel que llega al mejor escenario, o si hay incertidumbre, al mejor escenario esperado.</a:t>
            </a:r>
          </a:p>
          <a:p>
            <a:pPr marL="0" indent="0">
              <a:buNone/>
            </a:pPr>
            <a:r>
              <a:rPr lang="es-ES_tradnl" dirty="0"/>
              <a:t>IA se ha enfocado en el estudio y construcción de agentes que hacen lo correcto. Que cuenta por hacer lo correcto es el objetivo que le proveemos al agente. Esto se llama el </a:t>
            </a:r>
            <a:r>
              <a:rPr lang="es-ES_tradnl" b="1" dirty="0">
                <a:solidFill>
                  <a:schemeClr val="accent2">
                    <a:lumMod val="75000"/>
                  </a:schemeClr>
                </a:solidFill>
              </a:rPr>
              <a:t>modelo estándar</a:t>
            </a:r>
            <a:r>
              <a:rPr lang="es-ES_tradnl" dirty="0"/>
              <a:t>.</a:t>
            </a:r>
          </a:p>
          <a:p>
            <a:pPr marL="0" indent="0">
              <a:buNone/>
            </a:pPr>
            <a:endParaRPr lang="es-ES_tradnl" dirty="0"/>
          </a:p>
          <a:p>
            <a:pPr marL="0" indent="0">
              <a:buNone/>
            </a:pPr>
            <a:r>
              <a:rPr lang="es-ES_tradnl" dirty="0"/>
              <a:t>Este modelo no solo ha sido predominante en IA, sino además en </a:t>
            </a:r>
            <a:r>
              <a:rPr lang="es-ES_tradnl" i="1" dirty="0"/>
              <a:t>teoría del control</a:t>
            </a:r>
            <a:r>
              <a:rPr lang="es-ES_tradnl" dirty="0"/>
              <a:t>, en </a:t>
            </a:r>
            <a:r>
              <a:rPr lang="es-ES_tradnl" i="1" dirty="0"/>
              <a:t>estadística</a:t>
            </a:r>
            <a:r>
              <a:rPr lang="es-ES_tradnl" dirty="0"/>
              <a:t>, y </a:t>
            </a:r>
            <a:r>
              <a:rPr lang="es-ES_tradnl" i="1" dirty="0"/>
              <a:t>economía</a:t>
            </a:r>
            <a:r>
              <a:rPr lang="es-ES_tradnl" dirty="0"/>
              <a:t>. </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14987AC9-A7FE-A8FB-579B-525E0E6CA5F5}"/>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45087064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50</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sz="1400" dirty="0"/>
              <a:t>Debemos encontrar alguna forma de representación de estados y acciones que no sea solo con las imágenes y tablas. Para ello usemos a Python. Podemos usar tres listas, uno por varilla, y un número del 1 al 5 para cada disco, podemos aprovechar a los números para determinar si el disco puede ser colocado en una varilla o no:</a:t>
            </a:r>
            <a:endParaRPr lang="es-ES" sz="1400" b="1" dirty="0">
              <a:solidFill>
                <a:schemeClr val="accent5">
                  <a:lumMod val="60000"/>
                  <a:lumOff val="40000"/>
                </a:schemeClr>
              </a:solidFill>
            </a:endParaRPr>
          </a:p>
        </p:txBody>
      </p:sp>
      <p:pic>
        <p:nvPicPr>
          <p:cNvPr id="7" name="Picture 6" descr="A black and white logo&#10;&#10;Description automatically generated with medium confidence">
            <a:extLst>
              <a:ext uri="{FF2B5EF4-FFF2-40B4-BE49-F238E27FC236}">
                <a16:creationId xmlns:a16="http://schemas.microsoft.com/office/drawing/2014/main" id="{8BDFE871-D8D9-99B7-09FE-F6D597BDF72E}"/>
              </a:ext>
            </a:extLst>
          </p:cNvPr>
          <p:cNvPicPr>
            <a:picLocks noChangeAspect="1"/>
          </p:cNvPicPr>
          <p:nvPr/>
        </p:nvPicPr>
        <p:blipFill>
          <a:blip r:embed="rId3"/>
          <a:stretch>
            <a:fillRect/>
          </a:stretch>
        </p:blipFill>
        <p:spPr>
          <a:xfrm>
            <a:off x="2572251" y="3088333"/>
            <a:ext cx="2501450" cy="865281"/>
          </a:xfrm>
          <a:prstGeom prst="rect">
            <a:avLst/>
          </a:prstGeom>
        </p:spPr>
      </p:pic>
      <p:pic>
        <p:nvPicPr>
          <p:cNvPr id="8" name="Picture 7" descr="A yellow and grey object with a black background&#10;&#10;Description automatically generated">
            <a:extLst>
              <a:ext uri="{FF2B5EF4-FFF2-40B4-BE49-F238E27FC236}">
                <a16:creationId xmlns:a16="http://schemas.microsoft.com/office/drawing/2014/main" id="{EB3A9A2B-600B-9048-DB66-F979FBFC0281}"/>
              </a:ext>
            </a:extLst>
          </p:cNvPr>
          <p:cNvPicPr>
            <a:picLocks noChangeAspect="1"/>
          </p:cNvPicPr>
          <p:nvPr/>
        </p:nvPicPr>
        <p:blipFill>
          <a:blip r:embed="rId4"/>
          <a:stretch>
            <a:fillRect/>
          </a:stretch>
        </p:blipFill>
        <p:spPr>
          <a:xfrm>
            <a:off x="2572251" y="4156539"/>
            <a:ext cx="2501450" cy="865281"/>
          </a:xfrm>
          <a:prstGeom prst="rect">
            <a:avLst/>
          </a:prstGeom>
        </p:spPr>
      </p:pic>
      <p:pic>
        <p:nvPicPr>
          <p:cNvPr id="9" name="Picture 8" descr="A yellow and grey object with a black background&#10;&#10;Description automatically generated">
            <a:extLst>
              <a:ext uri="{FF2B5EF4-FFF2-40B4-BE49-F238E27FC236}">
                <a16:creationId xmlns:a16="http://schemas.microsoft.com/office/drawing/2014/main" id="{7F11C322-3E4B-5D7D-4859-C7E7B99C6AFE}"/>
              </a:ext>
            </a:extLst>
          </p:cNvPr>
          <p:cNvPicPr>
            <a:picLocks noChangeAspect="1"/>
          </p:cNvPicPr>
          <p:nvPr/>
        </p:nvPicPr>
        <p:blipFill>
          <a:blip r:embed="rId5"/>
          <a:stretch>
            <a:fillRect/>
          </a:stretch>
        </p:blipFill>
        <p:spPr>
          <a:xfrm>
            <a:off x="2572251" y="5224745"/>
            <a:ext cx="2501450" cy="865281"/>
          </a:xfrm>
          <a:prstGeom prst="rect">
            <a:avLst/>
          </a:prstGeom>
        </p:spPr>
      </p:pic>
      <p:sp>
        <p:nvSpPr>
          <p:cNvPr id="10" name="TextBox 9">
            <a:extLst>
              <a:ext uri="{FF2B5EF4-FFF2-40B4-BE49-F238E27FC236}">
                <a16:creationId xmlns:a16="http://schemas.microsoft.com/office/drawing/2014/main" id="{44AD3966-CCF6-AB52-6031-787772B805AC}"/>
              </a:ext>
            </a:extLst>
          </p:cNvPr>
          <p:cNvSpPr txBox="1"/>
          <p:nvPr/>
        </p:nvSpPr>
        <p:spPr>
          <a:xfrm>
            <a:off x="1420238" y="3336307"/>
            <a:ext cx="872355" cy="369332"/>
          </a:xfrm>
          <a:prstGeom prst="rect">
            <a:avLst/>
          </a:prstGeom>
          <a:noFill/>
        </p:spPr>
        <p:txBody>
          <a:bodyPr wrap="none" rtlCol="0">
            <a:spAutoFit/>
          </a:bodyPr>
          <a:lstStyle/>
          <a:p>
            <a:r>
              <a:rPr lang="es-ES" b="1" dirty="0" err="1">
                <a:solidFill>
                  <a:schemeClr val="accent1"/>
                </a:solidFill>
              </a:rPr>
              <a:t>State</a:t>
            </a:r>
            <a:r>
              <a:rPr lang="es-ES" b="1" dirty="0">
                <a:solidFill>
                  <a:schemeClr val="accent1"/>
                </a:solidFill>
              </a:rPr>
              <a:t> 1</a:t>
            </a:r>
            <a:endParaRPr lang="es-ES_tradnl" dirty="0"/>
          </a:p>
        </p:txBody>
      </p:sp>
      <p:sp>
        <p:nvSpPr>
          <p:cNvPr id="11" name="TextBox 10">
            <a:extLst>
              <a:ext uri="{FF2B5EF4-FFF2-40B4-BE49-F238E27FC236}">
                <a16:creationId xmlns:a16="http://schemas.microsoft.com/office/drawing/2014/main" id="{8521256C-1BAF-E8E8-352D-E54713A01DDF}"/>
              </a:ext>
            </a:extLst>
          </p:cNvPr>
          <p:cNvSpPr txBox="1"/>
          <p:nvPr/>
        </p:nvSpPr>
        <p:spPr>
          <a:xfrm>
            <a:off x="1420237" y="4404513"/>
            <a:ext cx="872355" cy="369332"/>
          </a:xfrm>
          <a:prstGeom prst="rect">
            <a:avLst/>
          </a:prstGeom>
          <a:noFill/>
        </p:spPr>
        <p:txBody>
          <a:bodyPr wrap="none" rtlCol="0">
            <a:spAutoFit/>
          </a:bodyPr>
          <a:lstStyle/>
          <a:p>
            <a:r>
              <a:rPr lang="es-ES" b="1" dirty="0" err="1">
                <a:solidFill>
                  <a:schemeClr val="accent1"/>
                </a:solidFill>
              </a:rPr>
              <a:t>State</a:t>
            </a:r>
            <a:r>
              <a:rPr lang="es-ES" b="1" dirty="0">
                <a:solidFill>
                  <a:schemeClr val="accent1"/>
                </a:solidFill>
              </a:rPr>
              <a:t> 2</a:t>
            </a:r>
            <a:endParaRPr lang="es-ES_tradnl" dirty="0"/>
          </a:p>
        </p:txBody>
      </p:sp>
      <p:sp>
        <p:nvSpPr>
          <p:cNvPr id="12" name="TextBox 11">
            <a:extLst>
              <a:ext uri="{FF2B5EF4-FFF2-40B4-BE49-F238E27FC236}">
                <a16:creationId xmlns:a16="http://schemas.microsoft.com/office/drawing/2014/main" id="{61E519A8-E21B-6C8E-A4FF-96843F7DE5B3}"/>
              </a:ext>
            </a:extLst>
          </p:cNvPr>
          <p:cNvSpPr txBox="1"/>
          <p:nvPr/>
        </p:nvSpPr>
        <p:spPr>
          <a:xfrm>
            <a:off x="1420237" y="5472719"/>
            <a:ext cx="872355" cy="369332"/>
          </a:xfrm>
          <a:prstGeom prst="rect">
            <a:avLst/>
          </a:prstGeom>
          <a:noFill/>
        </p:spPr>
        <p:txBody>
          <a:bodyPr wrap="none" rtlCol="0">
            <a:spAutoFit/>
          </a:bodyPr>
          <a:lstStyle/>
          <a:p>
            <a:r>
              <a:rPr lang="es-ES" b="1" dirty="0" err="1">
                <a:solidFill>
                  <a:schemeClr val="accent1"/>
                </a:solidFill>
              </a:rPr>
              <a:t>State</a:t>
            </a:r>
            <a:r>
              <a:rPr lang="es-ES" b="1" dirty="0">
                <a:solidFill>
                  <a:schemeClr val="accent1"/>
                </a:solidFill>
              </a:rPr>
              <a:t> 3</a:t>
            </a:r>
            <a:endParaRPr lang="es-ES_tradnl" dirty="0"/>
          </a:p>
        </p:txBody>
      </p:sp>
      <p:pic>
        <p:nvPicPr>
          <p:cNvPr id="14" name="Picture 13" descr="A black rectangular with white and green numbers&#10;&#10;Description automatically generated">
            <a:extLst>
              <a:ext uri="{FF2B5EF4-FFF2-40B4-BE49-F238E27FC236}">
                <a16:creationId xmlns:a16="http://schemas.microsoft.com/office/drawing/2014/main" id="{CBAEC44C-300A-ADEA-B90A-B1D9B8925AEC}"/>
              </a:ext>
            </a:extLst>
          </p:cNvPr>
          <p:cNvPicPr>
            <a:picLocks noChangeAspect="1"/>
          </p:cNvPicPr>
          <p:nvPr/>
        </p:nvPicPr>
        <p:blipFill>
          <a:blip r:embed="rId6"/>
          <a:stretch>
            <a:fillRect/>
          </a:stretch>
        </p:blipFill>
        <p:spPr>
          <a:xfrm>
            <a:off x="6268965" y="3471579"/>
            <a:ext cx="4800600" cy="2235200"/>
          </a:xfrm>
          <a:prstGeom prst="rect">
            <a:avLst/>
          </a:prstGeom>
        </p:spPr>
      </p:pic>
      <p:cxnSp>
        <p:nvCxnSpPr>
          <p:cNvPr id="15" name="Straight Arrow Connector 14">
            <a:extLst>
              <a:ext uri="{FF2B5EF4-FFF2-40B4-BE49-F238E27FC236}">
                <a16:creationId xmlns:a16="http://schemas.microsoft.com/office/drawing/2014/main" id="{50353137-5EFC-A1E4-A666-EE71877761D7}"/>
              </a:ext>
            </a:extLst>
          </p:cNvPr>
          <p:cNvCxnSpPr/>
          <p:nvPr/>
        </p:nvCxnSpPr>
        <p:spPr>
          <a:xfrm flipV="1">
            <a:off x="5227451" y="4976050"/>
            <a:ext cx="1432290" cy="81305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C8AB859F-A6F7-6555-9F7B-23A8CBA74E3B}"/>
              </a:ext>
            </a:extLst>
          </p:cNvPr>
          <p:cNvCxnSpPr>
            <a:cxnSpLocks/>
          </p:cNvCxnSpPr>
          <p:nvPr/>
        </p:nvCxnSpPr>
        <p:spPr>
          <a:xfrm flipV="1">
            <a:off x="5136746" y="4589179"/>
            <a:ext cx="1522995" cy="738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12EFD31-7F00-8D1B-7BB3-7E8CA0C7771E}"/>
              </a:ext>
            </a:extLst>
          </p:cNvPr>
          <p:cNvCxnSpPr>
            <a:cxnSpLocks/>
          </p:cNvCxnSpPr>
          <p:nvPr/>
        </p:nvCxnSpPr>
        <p:spPr>
          <a:xfrm>
            <a:off x="5227451" y="3534210"/>
            <a:ext cx="1432290" cy="53914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162415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51</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Grafo de estados</a:t>
            </a:r>
          </a:p>
        </p:txBody>
      </p:sp>
      <p:pic>
        <p:nvPicPr>
          <p:cNvPr id="7" name="Picture 6" descr="A diagram of a diagram&#10;&#10;Description automatically generated with medium confidence">
            <a:extLst>
              <a:ext uri="{FF2B5EF4-FFF2-40B4-BE49-F238E27FC236}">
                <a16:creationId xmlns:a16="http://schemas.microsoft.com/office/drawing/2014/main" id="{CDFA2F56-3762-051E-25D2-9FC2E8DF4562}"/>
              </a:ext>
            </a:extLst>
          </p:cNvPr>
          <p:cNvPicPr>
            <a:picLocks noChangeAspect="1"/>
          </p:cNvPicPr>
          <p:nvPr/>
        </p:nvPicPr>
        <p:blipFill>
          <a:blip r:embed="rId3"/>
          <a:stretch>
            <a:fillRect/>
          </a:stretch>
        </p:blipFill>
        <p:spPr>
          <a:xfrm>
            <a:off x="1691423" y="2142989"/>
            <a:ext cx="8809154" cy="3792915"/>
          </a:xfrm>
          <a:prstGeom prst="rect">
            <a:avLst/>
          </a:prstGeom>
        </p:spPr>
      </p:pic>
    </p:spTree>
    <p:extLst>
      <p:ext uri="{BB962C8B-B14F-4D97-AF65-F5344CB8AC3E}">
        <p14:creationId xmlns:p14="http://schemas.microsoft.com/office/powerpoint/2010/main" val="18225564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52</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Grafo de estados</a:t>
            </a:r>
          </a:p>
        </p:txBody>
      </p:sp>
      <p:pic>
        <p:nvPicPr>
          <p:cNvPr id="7" name="Picture 6" descr="A diagram of a diagram&#10;&#10;Description automatically generated with medium confidence">
            <a:extLst>
              <a:ext uri="{FF2B5EF4-FFF2-40B4-BE49-F238E27FC236}">
                <a16:creationId xmlns:a16="http://schemas.microsoft.com/office/drawing/2014/main" id="{CDFA2F56-3762-051E-25D2-9FC2E8DF4562}"/>
              </a:ext>
            </a:extLst>
          </p:cNvPr>
          <p:cNvPicPr>
            <a:picLocks noChangeAspect="1"/>
          </p:cNvPicPr>
          <p:nvPr/>
        </p:nvPicPr>
        <p:blipFill>
          <a:blip r:embed="rId3"/>
          <a:stretch>
            <a:fillRect/>
          </a:stretch>
        </p:blipFill>
        <p:spPr>
          <a:xfrm>
            <a:off x="1691423" y="2142989"/>
            <a:ext cx="8809154" cy="3792915"/>
          </a:xfrm>
          <a:prstGeom prst="rect">
            <a:avLst/>
          </a:prstGeom>
        </p:spPr>
      </p:pic>
      <p:pic>
        <p:nvPicPr>
          <p:cNvPr id="8" name="Picture 7" descr="A black rectangular with white text&#10;&#10;Description automatically generated">
            <a:extLst>
              <a:ext uri="{FF2B5EF4-FFF2-40B4-BE49-F238E27FC236}">
                <a16:creationId xmlns:a16="http://schemas.microsoft.com/office/drawing/2014/main" id="{48D3E709-604F-9A55-3B11-DE48BAEC7316}"/>
              </a:ext>
            </a:extLst>
          </p:cNvPr>
          <p:cNvPicPr>
            <a:picLocks noChangeAspect="1"/>
          </p:cNvPicPr>
          <p:nvPr/>
        </p:nvPicPr>
        <p:blipFill>
          <a:blip r:embed="rId4"/>
          <a:stretch>
            <a:fillRect/>
          </a:stretch>
        </p:blipFill>
        <p:spPr>
          <a:xfrm>
            <a:off x="5107579" y="1722543"/>
            <a:ext cx="1877376" cy="1371030"/>
          </a:xfrm>
          <a:prstGeom prst="rect">
            <a:avLst/>
          </a:prstGeom>
        </p:spPr>
      </p:pic>
      <p:pic>
        <p:nvPicPr>
          <p:cNvPr id="10" name="Picture 9" descr="A black rectangular with white text&#10;&#10;Description automatically generated">
            <a:extLst>
              <a:ext uri="{FF2B5EF4-FFF2-40B4-BE49-F238E27FC236}">
                <a16:creationId xmlns:a16="http://schemas.microsoft.com/office/drawing/2014/main" id="{6AC38C02-768D-20C9-8910-1738CDE82F58}"/>
              </a:ext>
            </a:extLst>
          </p:cNvPr>
          <p:cNvPicPr>
            <a:picLocks noChangeAspect="1"/>
          </p:cNvPicPr>
          <p:nvPr/>
        </p:nvPicPr>
        <p:blipFill>
          <a:blip r:embed="rId5"/>
          <a:stretch>
            <a:fillRect/>
          </a:stretch>
        </p:blipFill>
        <p:spPr>
          <a:xfrm>
            <a:off x="3789804" y="2691706"/>
            <a:ext cx="1877376" cy="1508758"/>
          </a:xfrm>
          <a:prstGeom prst="rect">
            <a:avLst/>
          </a:prstGeom>
        </p:spPr>
      </p:pic>
      <p:pic>
        <p:nvPicPr>
          <p:cNvPr id="12" name="Picture 11" descr="A black rectangular with white text&#10;&#10;Description automatically generated">
            <a:extLst>
              <a:ext uri="{FF2B5EF4-FFF2-40B4-BE49-F238E27FC236}">
                <a16:creationId xmlns:a16="http://schemas.microsoft.com/office/drawing/2014/main" id="{A3956621-E0D3-E3E8-7B0E-23D901998915}"/>
              </a:ext>
            </a:extLst>
          </p:cNvPr>
          <p:cNvPicPr>
            <a:picLocks noChangeAspect="1"/>
          </p:cNvPicPr>
          <p:nvPr/>
        </p:nvPicPr>
        <p:blipFill>
          <a:blip r:embed="rId6"/>
          <a:stretch>
            <a:fillRect/>
          </a:stretch>
        </p:blipFill>
        <p:spPr>
          <a:xfrm>
            <a:off x="6446686" y="2691706"/>
            <a:ext cx="1877376" cy="1508759"/>
          </a:xfrm>
          <a:prstGeom prst="rect">
            <a:avLst/>
          </a:prstGeom>
        </p:spPr>
      </p:pic>
      <p:pic>
        <p:nvPicPr>
          <p:cNvPr id="14" name="Picture 13" descr="A black rectangular with white text&#10;&#10;Description automatically generated">
            <a:extLst>
              <a:ext uri="{FF2B5EF4-FFF2-40B4-BE49-F238E27FC236}">
                <a16:creationId xmlns:a16="http://schemas.microsoft.com/office/drawing/2014/main" id="{2A543137-2F87-6C54-8474-89DD0356914D}"/>
              </a:ext>
            </a:extLst>
          </p:cNvPr>
          <p:cNvPicPr>
            <a:picLocks noChangeAspect="1"/>
          </p:cNvPicPr>
          <p:nvPr/>
        </p:nvPicPr>
        <p:blipFill>
          <a:blip r:embed="rId7"/>
          <a:stretch>
            <a:fillRect/>
          </a:stretch>
        </p:blipFill>
        <p:spPr>
          <a:xfrm>
            <a:off x="7122547" y="3810495"/>
            <a:ext cx="1877376" cy="1508759"/>
          </a:xfrm>
          <a:prstGeom prst="rect">
            <a:avLst/>
          </a:prstGeom>
        </p:spPr>
      </p:pic>
      <p:pic>
        <p:nvPicPr>
          <p:cNvPr id="16" name="Picture 15" descr="A black rectangular with white text&#10;&#10;Description automatically generated">
            <a:extLst>
              <a:ext uri="{FF2B5EF4-FFF2-40B4-BE49-F238E27FC236}">
                <a16:creationId xmlns:a16="http://schemas.microsoft.com/office/drawing/2014/main" id="{D6A1474D-36A0-08AE-4B3D-DAA40FAEE2A6}"/>
              </a:ext>
            </a:extLst>
          </p:cNvPr>
          <p:cNvPicPr>
            <a:picLocks noChangeAspect="1"/>
          </p:cNvPicPr>
          <p:nvPr/>
        </p:nvPicPr>
        <p:blipFill>
          <a:blip r:embed="rId8"/>
          <a:stretch>
            <a:fillRect/>
          </a:stretch>
        </p:blipFill>
        <p:spPr>
          <a:xfrm>
            <a:off x="2923316" y="3810495"/>
            <a:ext cx="1877375" cy="1508758"/>
          </a:xfrm>
          <a:prstGeom prst="rect">
            <a:avLst/>
          </a:prstGeom>
        </p:spPr>
      </p:pic>
      <p:pic>
        <p:nvPicPr>
          <p:cNvPr id="18" name="Picture 17" descr="A black rectangular with white text&#10;&#10;Description automatically generated">
            <a:extLst>
              <a:ext uri="{FF2B5EF4-FFF2-40B4-BE49-F238E27FC236}">
                <a16:creationId xmlns:a16="http://schemas.microsoft.com/office/drawing/2014/main" id="{2E244194-ADAA-EEF1-F29B-9E7CBD95AAC5}"/>
              </a:ext>
            </a:extLst>
          </p:cNvPr>
          <p:cNvPicPr>
            <a:picLocks noChangeAspect="1"/>
          </p:cNvPicPr>
          <p:nvPr/>
        </p:nvPicPr>
        <p:blipFill>
          <a:blip r:embed="rId9"/>
          <a:stretch>
            <a:fillRect/>
          </a:stretch>
        </p:blipFill>
        <p:spPr>
          <a:xfrm>
            <a:off x="1691423" y="4942064"/>
            <a:ext cx="1877375" cy="1371029"/>
          </a:xfrm>
          <a:prstGeom prst="rect">
            <a:avLst/>
          </a:prstGeom>
        </p:spPr>
      </p:pic>
      <p:pic>
        <p:nvPicPr>
          <p:cNvPr id="20" name="Picture 19" descr="A black rectangular with white text&#10;&#10;Description automatically generated">
            <a:extLst>
              <a:ext uri="{FF2B5EF4-FFF2-40B4-BE49-F238E27FC236}">
                <a16:creationId xmlns:a16="http://schemas.microsoft.com/office/drawing/2014/main" id="{1A93B05D-20C1-8F74-D10F-F6FA4C7B6940}"/>
              </a:ext>
            </a:extLst>
          </p:cNvPr>
          <p:cNvPicPr>
            <a:picLocks noChangeAspect="1"/>
          </p:cNvPicPr>
          <p:nvPr/>
        </p:nvPicPr>
        <p:blipFill>
          <a:blip r:embed="rId10"/>
          <a:stretch>
            <a:fillRect/>
          </a:stretch>
        </p:blipFill>
        <p:spPr>
          <a:xfrm>
            <a:off x="8623202" y="4942063"/>
            <a:ext cx="1877375" cy="1371029"/>
          </a:xfrm>
          <a:prstGeom prst="rect">
            <a:avLst/>
          </a:prstGeom>
        </p:spPr>
      </p:pic>
      <p:pic>
        <p:nvPicPr>
          <p:cNvPr id="22" name="Picture 21" descr="A black rectangular with white text&#10;&#10;Description automatically generated">
            <a:extLst>
              <a:ext uri="{FF2B5EF4-FFF2-40B4-BE49-F238E27FC236}">
                <a16:creationId xmlns:a16="http://schemas.microsoft.com/office/drawing/2014/main" id="{9B28DD50-2325-334E-A06C-EFE21890EFFD}"/>
              </a:ext>
            </a:extLst>
          </p:cNvPr>
          <p:cNvPicPr>
            <a:picLocks noChangeAspect="1"/>
          </p:cNvPicPr>
          <p:nvPr/>
        </p:nvPicPr>
        <p:blipFill>
          <a:blip r:embed="rId11"/>
          <a:stretch>
            <a:fillRect/>
          </a:stretch>
        </p:blipFill>
        <p:spPr>
          <a:xfrm>
            <a:off x="6301346" y="4847592"/>
            <a:ext cx="1877375" cy="1508758"/>
          </a:xfrm>
          <a:prstGeom prst="rect">
            <a:avLst/>
          </a:prstGeom>
        </p:spPr>
      </p:pic>
      <p:pic>
        <p:nvPicPr>
          <p:cNvPr id="24" name="Picture 23" descr="A black rectangular with white text&#10;&#10;Description automatically generated">
            <a:extLst>
              <a:ext uri="{FF2B5EF4-FFF2-40B4-BE49-F238E27FC236}">
                <a16:creationId xmlns:a16="http://schemas.microsoft.com/office/drawing/2014/main" id="{4BA51962-4A25-13EE-25BD-4DCE9938E581}"/>
              </a:ext>
            </a:extLst>
          </p:cNvPr>
          <p:cNvPicPr>
            <a:picLocks noChangeAspect="1"/>
          </p:cNvPicPr>
          <p:nvPr/>
        </p:nvPicPr>
        <p:blipFill>
          <a:blip r:embed="rId12"/>
          <a:stretch>
            <a:fillRect/>
          </a:stretch>
        </p:blipFill>
        <p:spPr>
          <a:xfrm>
            <a:off x="4013370" y="4834483"/>
            <a:ext cx="1877375" cy="1508758"/>
          </a:xfrm>
          <a:prstGeom prst="rect">
            <a:avLst/>
          </a:prstGeom>
        </p:spPr>
      </p:pic>
    </p:spTree>
    <p:extLst>
      <p:ext uri="{BB962C8B-B14F-4D97-AF65-F5344CB8AC3E}">
        <p14:creationId xmlns:p14="http://schemas.microsoft.com/office/powerpoint/2010/main" val="8654512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53</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Implementación en Python</a:t>
            </a:r>
          </a:p>
        </p:txBody>
      </p:sp>
      <p:sp>
        <p:nvSpPr>
          <p:cNvPr id="13" name="Content Placeholder 3">
            <a:extLst>
              <a:ext uri="{FF2B5EF4-FFF2-40B4-BE49-F238E27FC236}">
                <a16:creationId xmlns:a16="http://schemas.microsoft.com/office/drawing/2014/main" id="{A3B2C0DC-F9E2-C410-B267-D9167E778A67}"/>
              </a:ext>
            </a:extLst>
          </p:cNvPr>
          <p:cNvSpPr>
            <a:spLocks noGrp="1"/>
          </p:cNvSpPr>
          <p:nvPr>
            <p:ph idx="1"/>
          </p:nvPr>
        </p:nvSpPr>
        <p:spPr>
          <a:xfrm>
            <a:off x="5923722" y="2393344"/>
            <a:ext cx="5468178" cy="3535870"/>
          </a:xfrm>
        </p:spPr>
        <p:txBody>
          <a:bodyPr>
            <a:normAutofit/>
          </a:bodyPr>
          <a:lstStyle/>
          <a:p>
            <a:pPr marL="0" indent="0">
              <a:buNone/>
            </a:pPr>
            <a:r>
              <a:rPr lang="es-ES" dirty="0"/>
              <a:t>Con esta clase podemos representar un nodo del grafo de la torre de Hanoi. </a:t>
            </a:r>
          </a:p>
          <a:p>
            <a:endParaRPr lang="es-ES" dirty="0"/>
          </a:p>
          <a:p>
            <a:pPr marL="0" indent="0">
              <a:buNone/>
            </a:pPr>
            <a:endParaRPr lang="es-ES" dirty="0"/>
          </a:p>
          <a:p>
            <a:pPr marL="0" indent="0">
              <a:buNone/>
            </a:pPr>
            <a:endParaRPr lang="es-ES" dirty="0"/>
          </a:p>
        </p:txBody>
      </p:sp>
      <p:pic>
        <p:nvPicPr>
          <p:cNvPr id="17" name="Picture 16" descr="A black and white logo&#10;&#10;Description automatically generated with medium confidence">
            <a:extLst>
              <a:ext uri="{FF2B5EF4-FFF2-40B4-BE49-F238E27FC236}">
                <a16:creationId xmlns:a16="http://schemas.microsoft.com/office/drawing/2014/main" id="{A234F9C3-2FF5-6E45-247C-3720F845A504}"/>
              </a:ext>
            </a:extLst>
          </p:cNvPr>
          <p:cNvPicPr>
            <a:picLocks noChangeAspect="1"/>
          </p:cNvPicPr>
          <p:nvPr/>
        </p:nvPicPr>
        <p:blipFill>
          <a:blip r:embed="rId3"/>
          <a:stretch>
            <a:fillRect/>
          </a:stretch>
        </p:blipFill>
        <p:spPr>
          <a:xfrm>
            <a:off x="7194061" y="3514019"/>
            <a:ext cx="2637728" cy="912421"/>
          </a:xfrm>
          <a:prstGeom prst="rect">
            <a:avLst/>
          </a:prstGeom>
        </p:spPr>
      </p:pic>
      <p:pic>
        <p:nvPicPr>
          <p:cNvPr id="28" name="Picture 27" descr="A computer screen shot of a program&#10;&#10;Description automatically generated">
            <a:extLst>
              <a:ext uri="{FF2B5EF4-FFF2-40B4-BE49-F238E27FC236}">
                <a16:creationId xmlns:a16="http://schemas.microsoft.com/office/drawing/2014/main" id="{05221A6F-9F50-F2A7-5775-1A16B53EF307}"/>
              </a:ext>
            </a:extLst>
          </p:cNvPr>
          <p:cNvPicPr>
            <a:picLocks noChangeAspect="1"/>
          </p:cNvPicPr>
          <p:nvPr/>
        </p:nvPicPr>
        <p:blipFill rotWithShape="1">
          <a:blip r:embed="rId4"/>
          <a:srcRect l="5616" t="8821" r="6872" b="18757"/>
          <a:stretch/>
        </p:blipFill>
        <p:spPr>
          <a:xfrm>
            <a:off x="500115" y="2393978"/>
            <a:ext cx="5187475" cy="3196425"/>
          </a:xfrm>
          <a:prstGeom prst="rect">
            <a:avLst/>
          </a:prstGeom>
        </p:spPr>
      </p:pic>
      <p:cxnSp>
        <p:nvCxnSpPr>
          <p:cNvPr id="33" name="Straight Arrow Connector 32">
            <a:extLst>
              <a:ext uri="{FF2B5EF4-FFF2-40B4-BE49-F238E27FC236}">
                <a16:creationId xmlns:a16="http://schemas.microsoft.com/office/drawing/2014/main" id="{4847FE4D-D2F2-6F94-3B1B-DDB86AEBBC39}"/>
              </a:ext>
            </a:extLst>
          </p:cNvPr>
          <p:cNvCxnSpPr>
            <a:cxnSpLocks/>
          </p:cNvCxnSpPr>
          <p:nvPr/>
        </p:nvCxnSpPr>
        <p:spPr>
          <a:xfrm flipV="1">
            <a:off x="5255110" y="3970230"/>
            <a:ext cx="1938951" cy="1206446"/>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74484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54</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Implementación en Python</a:t>
            </a:r>
          </a:p>
        </p:txBody>
      </p:sp>
      <p:sp>
        <p:nvSpPr>
          <p:cNvPr id="13" name="Content Placeholder 3">
            <a:extLst>
              <a:ext uri="{FF2B5EF4-FFF2-40B4-BE49-F238E27FC236}">
                <a16:creationId xmlns:a16="http://schemas.microsoft.com/office/drawing/2014/main" id="{A3B2C0DC-F9E2-C410-B267-D9167E778A67}"/>
              </a:ext>
            </a:extLst>
          </p:cNvPr>
          <p:cNvSpPr>
            <a:spLocks noGrp="1"/>
          </p:cNvSpPr>
          <p:nvPr>
            <p:ph idx="1"/>
          </p:nvPr>
        </p:nvSpPr>
        <p:spPr>
          <a:xfrm>
            <a:off x="5923722" y="2393344"/>
            <a:ext cx="5468178" cy="3535870"/>
          </a:xfrm>
        </p:spPr>
        <p:txBody>
          <a:bodyPr>
            <a:normAutofit/>
          </a:bodyPr>
          <a:lstStyle/>
          <a:p>
            <a:pPr marL="0" indent="0">
              <a:buNone/>
            </a:pPr>
            <a:r>
              <a:rPr lang="es-ES" dirty="0"/>
              <a:t>Con esta clase podemos realizar una acción de mover un disco </a:t>
            </a:r>
          </a:p>
          <a:p>
            <a:endParaRPr lang="es-ES" dirty="0"/>
          </a:p>
          <a:p>
            <a:pPr marL="0" indent="0">
              <a:buNone/>
            </a:pPr>
            <a:endParaRPr lang="es-ES" dirty="0"/>
          </a:p>
          <a:p>
            <a:pPr marL="0" indent="0">
              <a:buNone/>
            </a:pPr>
            <a:endParaRPr lang="es-ES" dirty="0"/>
          </a:p>
        </p:txBody>
      </p:sp>
      <p:pic>
        <p:nvPicPr>
          <p:cNvPr id="17" name="Picture 16" descr="A black and white logo&#10;&#10;Description automatically generated with medium confidence">
            <a:extLst>
              <a:ext uri="{FF2B5EF4-FFF2-40B4-BE49-F238E27FC236}">
                <a16:creationId xmlns:a16="http://schemas.microsoft.com/office/drawing/2014/main" id="{A234F9C3-2FF5-6E45-247C-3720F845A504}"/>
              </a:ext>
            </a:extLst>
          </p:cNvPr>
          <p:cNvPicPr>
            <a:picLocks noChangeAspect="1"/>
          </p:cNvPicPr>
          <p:nvPr/>
        </p:nvPicPr>
        <p:blipFill>
          <a:blip r:embed="rId3"/>
          <a:stretch>
            <a:fillRect/>
          </a:stretch>
        </p:blipFill>
        <p:spPr>
          <a:xfrm>
            <a:off x="7194061" y="3514019"/>
            <a:ext cx="2637728" cy="912421"/>
          </a:xfrm>
          <a:prstGeom prst="rect">
            <a:avLst/>
          </a:prstGeom>
        </p:spPr>
      </p:pic>
      <p:pic>
        <p:nvPicPr>
          <p:cNvPr id="32" name="Picture 31" descr="A yellow and grey object with a black background&#10;&#10;Description automatically generated">
            <a:extLst>
              <a:ext uri="{FF2B5EF4-FFF2-40B4-BE49-F238E27FC236}">
                <a16:creationId xmlns:a16="http://schemas.microsoft.com/office/drawing/2014/main" id="{89E4CB73-FA20-5DED-2321-66BBC8D9CD69}"/>
              </a:ext>
            </a:extLst>
          </p:cNvPr>
          <p:cNvPicPr>
            <a:picLocks noChangeAspect="1"/>
          </p:cNvPicPr>
          <p:nvPr/>
        </p:nvPicPr>
        <p:blipFill>
          <a:blip r:embed="rId4"/>
          <a:stretch>
            <a:fillRect/>
          </a:stretch>
        </p:blipFill>
        <p:spPr>
          <a:xfrm>
            <a:off x="7194061" y="4774150"/>
            <a:ext cx="2637726" cy="912421"/>
          </a:xfrm>
          <a:prstGeom prst="rect">
            <a:avLst/>
          </a:prstGeom>
        </p:spPr>
      </p:pic>
      <p:pic>
        <p:nvPicPr>
          <p:cNvPr id="39" name="Picture 38" descr="A screen shot of a computer program&#10;&#10;Description automatically generated">
            <a:extLst>
              <a:ext uri="{FF2B5EF4-FFF2-40B4-BE49-F238E27FC236}">
                <a16:creationId xmlns:a16="http://schemas.microsoft.com/office/drawing/2014/main" id="{22749FF5-22A3-F68C-869D-F1F2662ED2B2}"/>
              </a:ext>
            </a:extLst>
          </p:cNvPr>
          <p:cNvPicPr>
            <a:picLocks noChangeAspect="1"/>
          </p:cNvPicPr>
          <p:nvPr/>
        </p:nvPicPr>
        <p:blipFill rotWithShape="1">
          <a:blip r:embed="rId5"/>
          <a:srcRect l="7278" t="10241" r="6975" b="11880"/>
          <a:stretch/>
        </p:blipFill>
        <p:spPr>
          <a:xfrm>
            <a:off x="841557" y="2546941"/>
            <a:ext cx="4792391" cy="2846576"/>
          </a:xfrm>
          <a:prstGeom prst="rect">
            <a:avLst/>
          </a:prstGeom>
        </p:spPr>
      </p:pic>
      <p:cxnSp>
        <p:nvCxnSpPr>
          <p:cNvPr id="40" name="Straight Arrow Connector 39">
            <a:extLst>
              <a:ext uri="{FF2B5EF4-FFF2-40B4-BE49-F238E27FC236}">
                <a16:creationId xmlns:a16="http://schemas.microsoft.com/office/drawing/2014/main" id="{BE5E46EC-8176-01E5-73FE-88ADFF3B1B80}"/>
              </a:ext>
            </a:extLst>
          </p:cNvPr>
          <p:cNvCxnSpPr>
            <a:cxnSpLocks/>
          </p:cNvCxnSpPr>
          <p:nvPr/>
        </p:nvCxnSpPr>
        <p:spPr>
          <a:xfrm flipV="1">
            <a:off x="5454595" y="3970230"/>
            <a:ext cx="1739466" cy="80392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44D642F5-EB7D-0D4D-D022-E0BEB5F51B9C}"/>
              </a:ext>
            </a:extLst>
          </p:cNvPr>
          <p:cNvCxnSpPr>
            <a:cxnSpLocks/>
            <a:endCxn id="32" idx="1"/>
          </p:cNvCxnSpPr>
          <p:nvPr/>
        </p:nvCxnSpPr>
        <p:spPr>
          <a:xfrm>
            <a:off x="3228230" y="5088835"/>
            <a:ext cx="3965831" cy="141526"/>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44385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pic>
        <p:nvPicPr>
          <p:cNvPr id="28" name="Picture 27" descr="A screen shot of a computer program&#10;&#10;Description automatically generated">
            <a:extLst>
              <a:ext uri="{FF2B5EF4-FFF2-40B4-BE49-F238E27FC236}">
                <a16:creationId xmlns:a16="http://schemas.microsoft.com/office/drawing/2014/main" id="{A0E290A4-5A20-E59C-B047-8167F022EA0C}"/>
              </a:ext>
            </a:extLst>
          </p:cNvPr>
          <p:cNvPicPr>
            <a:picLocks noChangeAspect="1"/>
          </p:cNvPicPr>
          <p:nvPr/>
        </p:nvPicPr>
        <p:blipFill rotWithShape="1">
          <a:blip r:embed="rId3"/>
          <a:srcRect l="8458" t="9589" r="8946" b="9370"/>
          <a:stretch/>
        </p:blipFill>
        <p:spPr>
          <a:xfrm>
            <a:off x="842046" y="2273374"/>
            <a:ext cx="4449436" cy="3525453"/>
          </a:xfrm>
          <a:prstGeom prst="rect">
            <a:avLst/>
          </a:prstGeom>
        </p:spPr>
      </p:pic>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55</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Implementación en Python</a:t>
            </a:r>
          </a:p>
        </p:txBody>
      </p:sp>
      <p:sp>
        <p:nvSpPr>
          <p:cNvPr id="13" name="Content Placeholder 3">
            <a:extLst>
              <a:ext uri="{FF2B5EF4-FFF2-40B4-BE49-F238E27FC236}">
                <a16:creationId xmlns:a16="http://schemas.microsoft.com/office/drawing/2014/main" id="{A3B2C0DC-F9E2-C410-B267-D9167E778A67}"/>
              </a:ext>
            </a:extLst>
          </p:cNvPr>
          <p:cNvSpPr>
            <a:spLocks noGrp="1"/>
          </p:cNvSpPr>
          <p:nvPr>
            <p:ph idx="1"/>
          </p:nvPr>
        </p:nvSpPr>
        <p:spPr>
          <a:xfrm>
            <a:off x="5923722" y="2142989"/>
            <a:ext cx="5468178" cy="3786225"/>
          </a:xfrm>
        </p:spPr>
        <p:txBody>
          <a:bodyPr>
            <a:normAutofit/>
          </a:bodyPr>
          <a:lstStyle/>
          <a:p>
            <a:pPr marL="0" indent="0">
              <a:buNone/>
            </a:pPr>
            <a:r>
              <a:rPr lang="es-ES" dirty="0"/>
              <a:t>Con esta clase podemos describir el problema que queremos resolver.</a:t>
            </a:r>
          </a:p>
          <a:p>
            <a:endParaRPr lang="es-ES" dirty="0"/>
          </a:p>
          <a:p>
            <a:pPr marL="0" indent="0">
              <a:buNone/>
            </a:pPr>
            <a:endParaRPr lang="es-ES" dirty="0"/>
          </a:p>
          <a:p>
            <a:pPr marL="0" indent="0">
              <a:buNone/>
            </a:pPr>
            <a:endParaRPr lang="es-ES" dirty="0"/>
          </a:p>
        </p:txBody>
      </p:sp>
      <p:cxnSp>
        <p:nvCxnSpPr>
          <p:cNvPr id="8" name="Straight Arrow Connector 7">
            <a:extLst>
              <a:ext uri="{FF2B5EF4-FFF2-40B4-BE49-F238E27FC236}">
                <a16:creationId xmlns:a16="http://schemas.microsoft.com/office/drawing/2014/main" id="{01AAC269-3372-BD88-E382-66AD51A63DAD}"/>
              </a:ext>
            </a:extLst>
          </p:cNvPr>
          <p:cNvCxnSpPr>
            <a:cxnSpLocks/>
          </p:cNvCxnSpPr>
          <p:nvPr/>
        </p:nvCxnSpPr>
        <p:spPr>
          <a:xfrm flipV="1">
            <a:off x="5162641" y="3702937"/>
            <a:ext cx="761081" cy="875775"/>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descr="A diagram of a structure&#10;&#10;Description automatically generated">
            <a:extLst>
              <a:ext uri="{FF2B5EF4-FFF2-40B4-BE49-F238E27FC236}">
                <a16:creationId xmlns:a16="http://schemas.microsoft.com/office/drawing/2014/main" id="{5D241089-7289-81A6-3820-610DE3F00D0D}"/>
              </a:ext>
            </a:extLst>
          </p:cNvPr>
          <p:cNvPicPr>
            <a:picLocks noChangeAspect="1"/>
          </p:cNvPicPr>
          <p:nvPr/>
        </p:nvPicPr>
        <p:blipFill rotWithShape="1">
          <a:blip r:embed="rId4"/>
          <a:srcRect l="29672" t="1033" r="45076" b="86451"/>
          <a:stretch/>
        </p:blipFill>
        <p:spPr>
          <a:xfrm>
            <a:off x="5923722" y="2941673"/>
            <a:ext cx="1911561" cy="728707"/>
          </a:xfrm>
          <a:prstGeom prst="rect">
            <a:avLst/>
          </a:prstGeom>
        </p:spPr>
      </p:pic>
      <p:pic>
        <p:nvPicPr>
          <p:cNvPr id="12" name="Picture 11" descr="A diagram of a structure&#10;&#10;Description automatically generated">
            <a:extLst>
              <a:ext uri="{FF2B5EF4-FFF2-40B4-BE49-F238E27FC236}">
                <a16:creationId xmlns:a16="http://schemas.microsoft.com/office/drawing/2014/main" id="{2A7F0714-3809-9DB3-BEF0-3A60A4B1518D}"/>
              </a:ext>
            </a:extLst>
          </p:cNvPr>
          <p:cNvPicPr>
            <a:picLocks noChangeAspect="1"/>
          </p:cNvPicPr>
          <p:nvPr/>
        </p:nvPicPr>
        <p:blipFill rotWithShape="1">
          <a:blip r:embed="rId4"/>
          <a:srcRect l="11564" t="17497" r="28355" b="69868"/>
          <a:stretch/>
        </p:blipFill>
        <p:spPr>
          <a:xfrm>
            <a:off x="6334650" y="4247624"/>
            <a:ext cx="4646321" cy="751498"/>
          </a:xfrm>
          <a:prstGeom prst="rect">
            <a:avLst/>
          </a:prstGeom>
          <a:ln w="38100">
            <a:solidFill>
              <a:srgbClr val="FFC000"/>
            </a:solidFill>
          </a:ln>
        </p:spPr>
      </p:pic>
      <p:pic>
        <p:nvPicPr>
          <p:cNvPr id="15" name="Picture 14" descr="A black and white logo&#10;&#10;Description automatically generated with medium confidence">
            <a:extLst>
              <a:ext uri="{FF2B5EF4-FFF2-40B4-BE49-F238E27FC236}">
                <a16:creationId xmlns:a16="http://schemas.microsoft.com/office/drawing/2014/main" id="{FD9A6993-90A0-46D8-7AA5-5673EAF2BB0F}"/>
              </a:ext>
            </a:extLst>
          </p:cNvPr>
          <p:cNvPicPr>
            <a:picLocks noChangeAspect="1"/>
          </p:cNvPicPr>
          <p:nvPr/>
        </p:nvPicPr>
        <p:blipFill>
          <a:blip r:embed="rId5"/>
          <a:stretch>
            <a:fillRect/>
          </a:stretch>
        </p:blipFill>
        <p:spPr>
          <a:xfrm>
            <a:off x="8719211" y="2971353"/>
            <a:ext cx="1935016" cy="669345"/>
          </a:xfrm>
          <a:prstGeom prst="rect">
            <a:avLst/>
          </a:prstGeom>
        </p:spPr>
      </p:pic>
      <p:cxnSp>
        <p:nvCxnSpPr>
          <p:cNvPr id="16" name="Straight Arrow Connector 15">
            <a:extLst>
              <a:ext uri="{FF2B5EF4-FFF2-40B4-BE49-F238E27FC236}">
                <a16:creationId xmlns:a16="http://schemas.microsoft.com/office/drawing/2014/main" id="{DCA7A55C-04B4-C22F-3695-5A2E67CF6967}"/>
              </a:ext>
            </a:extLst>
          </p:cNvPr>
          <p:cNvCxnSpPr>
            <a:cxnSpLocks/>
          </p:cNvCxnSpPr>
          <p:nvPr/>
        </p:nvCxnSpPr>
        <p:spPr>
          <a:xfrm flipV="1">
            <a:off x="4969565" y="3275801"/>
            <a:ext cx="3809166" cy="1526166"/>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63A0110-B6CC-E084-0986-44FD622FEAC8}"/>
              </a:ext>
            </a:extLst>
          </p:cNvPr>
          <p:cNvCxnSpPr>
            <a:cxnSpLocks/>
          </p:cNvCxnSpPr>
          <p:nvPr/>
        </p:nvCxnSpPr>
        <p:spPr>
          <a:xfrm flipV="1">
            <a:off x="4697164" y="4732843"/>
            <a:ext cx="1637486" cy="591942"/>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887D9B1-B0D0-25B2-BAEA-51120E778363}"/>
              </a:ext>
            </a:extLst>
          </p:cNvPr>
          <p:cNvSpPr txBox="1"/>
          <p:nvPr/>
        </p:nvSpPr>
        <p:spPr>
          <a:xfrm>
            <a:off x="10233328" y="3942223"/>
            <a:ext cx="1080745" cy="307777"/>
          </a:xfrm>
          <a:prstGeom prst="rect">
            <a:avLst/>
          </a:prstGeom>
          <a:noFill/>
        </p:spPr>
        <p:txBody>
          <a:bodyPr wrap="square" rtlCol="0">
            <a:spAutoFit/>
          </a:bodyPr>
          <a:lstStyle/>
          <a:p>
            <a:r>
              <a:rPr lang="es-ES_tradnl" sz="1400" dirty="0">
                <a:solidFill>
                  <a:srgbClr val="FFC000"/>
                </a:solidFill>
              </a:rPr>
              <a:t>Acciones</a:t>
            </a:r>
          </a:p>
        </p:txBody>
      </p:sp>
      <p:pic>
        <p:nvPicPr>
          <p:cNvPr id="24" name="Picture 23" descr="A diagram of a structure&#10;&#10;Description automatically generated">
            <a:extLst>
              <a:ext uri="{FF2B5EF4-FFF2-40B4-BE49-F238E27FC236}">
                <a16:creationId xmlns:a16="http://schemas.microsoft.com/office/drawing/2014/main" id="{BB1608BF-7CCC-C85A-1F1F-BB90E4F263D8}"/>
              </a:ext>
            </a:extLst>
          </p:cNvPr>
          <p:cNvPicPr>
            <a:picLocks noChangeAspect="1"/>
          </p:cNvPicPr>
          <p:nvPr/>
        </p:nvPicPr>
        <p:blipFill rotWithShape="1">
          <a:blip r:embed="rId4"/>
          <a:srcRect l="11563" t="17497" r="61481" b="69868"/>
          <a:stretch/>
        </p:blipFill>
        <p:spPr>
          <a:xfrm>
            <a:off x="7676921" y="5177716"/>
            <a:ext cx="2084579" cy="751498"/>
          </a:xfrm>
          <a:prstGeom prst="rect">
            <a:avLst/>
          </a:prstGeom>
          <a:ln w="38100">
            <a:noFill/>
          </a:ln>
        </p:spPr>
      </p:pic>
      <p:cxnSp>
        <p:nvCxnSpPr>
          <p:cNvPr id="25" name="Straight Arrow Connector 24">
            <a:extLst>
              <a:ext uri="{FF2B5EF4-FFF2-40B4-BE49-F238E27FC236}">
                <a16:creationId xmlns:a16="http://schemas.microsoft.com/office/drawing/2014/main" id="{4E166AF3-53F4-9954-42B3-D268BBAE04E5}"/>
              </a:ext>
            </a:extLst>
          </p:cNvPr>
          <p:cNvCxnSpPr>
            <a:cxnSpLocks/>
            <a:endCxn id="24" idx="1"/>
          </p:cNvCxnSpPr>
          <p:nvPr/>
        </p:nvCxnSpPr>
        <p:spPr>
          <a:xfrm>
            <a:off x="5061628" y="5486065"/>
            <a:ext cx="2615293" cy="6740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71477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de búsqueda</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Un algoritmo de búsqueda toma un </a:t>
            </a:r>
            <a:r>
              <a:rPr lang="es-ES" b="1" dirty="0">
                <a:solidFill>
                  <a:schemeClr val="accent6">
                    <a:lumMod val="60000"/>
                    <a:lumOff val="40000"/>
                  </a:schemeClr>
                </a:solidFill>
              </a:rPr>
              <a:t>problema de búsqueda</a:t>
            </a:r>
            <a:r>
              <a:rPr lang="es-ES" dirty="0"/>
              <a:t> como entrada y retorna una </a:t>
            </a:r>
            <a:r>
              <a:rPr lang="es-ES" b="1" dirty="0">
                <a:solidFill>
                  <a:schemeClr val="accent6">
                    <a:lumMod val="60000"/>
                    <a:lumOff val="40000"/>
                  </a:schemeClr>
                </a:solidFill>
              </a:rPr>
              <a:t>solución</a:t>
            </a:r>
            <a:r>
              <a:rPr lang="es-ES" dirty="0"/>
              <a:t>, o una indicación de falla.</a:t>
            </a:r>
          </a:p>
          <a:p>
            <a:pPr marL="0" indent="0">
              <a:buNone/>
            </a:pPr>
            <a:r>
              <a:rPr lang="es-ES" dirty="0"/>
              <a:t>Vamos a considerar únicamente, a modo de cortar un tema inmenso, a solo aquello que superponen un </a:t>
            </a:r>
            <a:r>
              <a:rPr lang="es-ES" b="1" dirty="0">
                <a:solidFill>
                  <a:schemeClr val="accent2">
                    <a:lumMod val="60000"/>
                    <a:lumOff val="40000"/>
                  </a:schemeClr>
                </a:solidFill>
              </a:rPr>
              <a:t>árbol de búsqueda </a:t>
            </a:r>
            <a:r>
              <a:rPr lang="es-ES" dirty="0"/>
              <a:t>sobre el </a:t>
            </a:r>
            <a:r>
              <a:rPr lang="es-ES" b="1" dirty="0">
                <a:solidFill>
                  <a:srgbClr val="00B050"/>
                </a:solidFill>
              </a:rPr>
              <a:t>grafo de espacios de estados</a:t>
            </a:r>
            <a:r>
              <a:rPr lang="es-ES" dirty="0"/>
              <a:t>. La idea es buscar un camino que llegue al estado objetivo. </a:t>
            </a:r>
          </a:p>
          <a:p>
            <a:pPr marL="0" indent="0">
              <a:buNone/>
            </a:pPr>
            <a:r>
              <a:rPr lang="es-ES" dirty="0"/>
              <a:t>Cada </a:t>
            </a:r>
            <a:r>
              <a:rPr lang="es-ES" b="1" dirty="0">
                <a:solidFill>
                  <a:schemeClr val="accent1"/>
                </a:solidFill>
              </a:rPr>
              <a:t>nodo</a:t>
            </a:r>
            <a:r>
              <a:rPr lang="es-ES" dirty="0"/>
              <a:t> del árbol corresponde a un </a:t>
            </a:r>
            <a:r>
              <a:rPr lang="es-ES" b="1" dirty="0">
                <a:solidFill>
                  <a:schemeClr val="accent1"/>
                </a:solidFill>
              </a:rPr>
              <a:t>estado</a:t>
            </a:r>
            <a:r>
              <a:rPr lang="es-ES" dirty="0"/>
              <a:t> y las </a:t>
            </a:r>
            <a:r>
              <a:rPr lang="es-ES" b="1" dirty="0">
                <a:solidFill>
                  <a:srgbClr val="FFC000"/>
                </a:solidFill>
              </a:rPr>
              <a:t>aristas</a:t>
            </a:r>
            <a:r>
              <a:rPr lang="es-ES" dirty="0"/>
              <a:t> corresponde a una </a:t>
            </a:r>
            <a:r>
              <a:rPr lang="es-ES" b="1" dirty="0">
                <a:solidFill>
                  <a:srgbClr val="FFC000"/>
                </a:solidFill>
              </a:rPr>
              <a:t>acción</a:t>
            </a:r>
            <a:r>
              <a:rPr lang="es-ES" dirty="0"/>
              <a:t>.</a:t>
            </a:r>
          </a:p>
          <a:p>
            <a:pPr marL="0" indent="0">
              <a:buNone/>
            </a:pPr>
            <a:r>
              <a:rPr lang="es-ES" dirty="0"/>
              <a:t>Importante, el árbol </a:t>
            </a:r>
            <a:r>
              <a:rPr lang="es-ES" b="1" dirty="0">
                <a:solidFill>
                  <a:srgbClr val="FF0000"/>
                </a:solidFill>
              </a:rPr>
              <a:t>NO</a:t>
            </a:r>
            <a:r>
              <a:rPr lang="es-ES" dirty="0"/>
              <a:t> es el grafo de estados. El grafo describe todo el set de estados, y las acciones que llevan de un lado a otro. </a:t>
            </a:r>
          </a:p>
          <a:p>
            <a:pPr marL="0" indent="0">
              <a:buNone/>
            </a:pPr>
            <a:r>
              <a:rPr lang="es-ES" dirty="0"/>
              <a:t>El árbol describe el camino entre estos estados, para alcanzar el objetivo. </a:t>
            </a:r>
          </a:p>
          <a:p>
            <a:pPr marL="0" indent="0">
              <a:buNone/>
            </a:pPr>
            <a:endParaRPr lang="es-ES" dirty="0"/>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Árbol de búsqueda</a:t>
            </a:r>
          </a:p>
        </p:txBody>
      </p:sp>
    </p:spTree>
    <p:extLst>
      <p:ext uri="{BB962C8B-B14F-4D97-AF65-F5344CB8AC3E}">
        <p14:creationId xmlns:p14="http://schemas.microsoft.com/office/powerpoint/2010/main" val="202953212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58</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Árbol de búsqueda</a:t>
            </a:r>
          </a:p>
        </p:txBody>
      </p:sp>
      <p:pic>
        <p:nvPicPr>
          <p:cNvPr id="10" name="Picture 9" descr="A diagram of a structure&#10;&#10;Description automatically generated">
            <a:extLst>
              <a:ext uri="{FF2B5EF4-FFF2-40B4-BE49-F238E27FC236}">
                <a16:creationId xmlns:a16="http://schemas.microsoft.com/office/drawing/2014/main" id="{EA10D04D-DCCD-8199-A1B1-60CEEB604CDA}"/>
              </a:ext>
            </a:extLst>
          </p:cNvPr>
          <p:cNvPicPr>
            <a:picLocks noChangeAspect="1"/>
          </p:cNvPicPr>
          <p:nvPr/>
        </p:nvPicPr>
        <p:blipFill>
          <a:blip r:embed="rId3"/>
          <a:stretch>
            <a:fillRect/>
          </a:stretch>
        </p:blipFill>
        <p:spPr>
          <a:xfrm>
            <a:off x="3694336" y="1764453"/>
            <a:ext cx="5664349" cy="4356525"/>
          </a:xfrm>
          <a:prstGeom prst="rect">
            <a:avLst/>
          </a:prstGeom>
        </p:spPr>
      </p:pic>
    </p:spTree>
    <p:extLst>
      <p:ext uri="{BB962C8B-B14F-4D97-AF65-F5344CB8AC3E}">
        <p14:creationId xmlns:p14="http://schemas.microsoft.com/office/powerpoint/2010/main" val="299806135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59</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Árbol de búsqueda</a:t>
            </a:r>
          </a:p>
        </p:txBody>
      </p:sp>
      <p:pic>
        <p:nvPicPr>
          <p:cNvPr id="4" name="Picture 3" descr="A diagram of a diagram&#10;&#10;Description automatically generated with medium confidence">
            <a:extLst>
              <a:ext uri="{FF2B5EF4-FFF2-40B4-BE49-F238E27FC236}">
                <a16:creationId xmlns:a16="http://schemas.microsoft.com/office/drawing/2014/main" id="{092F2CCE-713A-0ADF-610D-58845272959C}"/>
              </a:ext>
            </a:extLst>
          </p:cNvPr>
          <p:cNvPicPr>
            <a:picLocks noChangeAspect="1"/>
          </p:cNvPicPr>
          <p:nvPr/>
        </p:nvPicPr>
        <p:blipFill>
          <a:blip r:embed="rId3"/>
          <a:stretch>
            <a:fillRect/>
          </a:stretch>
        </p:blipFill>
        <p:spPr>
          <a:xfrm>
            <a:off x="7426518" y="2588262"/>
            <a:ext cx="4270674" cy="2222277"/>
          </a:xfrm>
          <a:prstGeom prst="rect">
            <a:avLst/>
          </a:prstGeom>
        </p:spPr>
      </p:pic>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6" y="2225310"/>
            <a:ext cx="6447587" cy="3703903"/>
          </a:xfrm>
        </p:spPr>
        <p:txBody>
          <a:bodyPr>
            <a:normAutofit/>
          </a:bodyPr>
          <a:lstStyle/>
          <a:p>
            <a:pPr marL="0" indent="0">
              <a:buNone/>
            </a:pPr>
            <a:r>
              <a:rPr lang="es-ES" dirty="0"/>
              <a:t>La frontera separa dos regiones del grafo, aquella que ya fue explorada por el algoritmo y aquella que no.</a:t>
            </a:r>
          </a:p>
          <a:p>
            <a:pPr marL="0" indent="0">
              <a:buNone/>
            </a:pPr>
            <a:endParaRPr lang="es-ES" dirty="0"/>
          </a:p>
          <a:p>
            <a:pPr marL="0" indent="0">
              <a:buNone/>
            </a:pPr>
            <a:endParaRPr lang="es-ES" dirty="0"/>
          </a:p>
        </p:txBody>
      </p:sp>
    </p:spTree>
    <p:extLst>
      <p:ext uri="{BB962C8B-B14F-4D97-AF65-F5344CB8AC3E}">
        <p14:creationId xmlns:p14="http://schemas.microsoft.com/office/powerpoint/2010/main" val="1978839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F3394-0584-B20D-39F0-3CC788FF18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184039-1AB3-DC76-E68E-2F5CEA04400B}"/>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07CDC4FC-B00F-33E2-3A23-A50FE253664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041D9E0-6C54-CD85-FBD7-4B55B0B00EBF}"/>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4" name="Content Placeholder 3">
            <a:extLst>
              <a:ext uri="{FF2B5EF4-FFF2-40B4-BE49-F238E27FC236}">
                <a16:creationId xmlns:a16="http://schemas.microsoft.com/office/drawing/2014/main" id="{3A2E89F4-7B27-53E3-21AA-9E4A0251F56B}"/>
              </a:ext>
            </a:extLst>
          </p:cNvPr>
          <p:cNvSpPr>
            <a:spLocks noGrp="1"/>
          </p:cNvSpPr>
          <p:nvPr>
            <p:ph idx="1"/>
          </p:nvPr>
        </p:nvSpPr>
        <p:spPr/>
        <p:txBody>
          <a:bodyPr>
            <a:normAutofit/>
          </a:bodyPr>
          <a:lstStyle/>
          <a:p>
            <a:pPr marL="0" indent="0">
              <a:buNone/>
            </a:pPr>
            <a:r>
              <a:rPr lang="es-ES_tradnl" dirty="0"/>
              <a:t>El </a:t>
            </a:r>
            <a:r>
              <a:rPr lang="es-ES_tradnl" b="1" dirty="0">
                <a:solidFill>
                  <a:schemeClr val="accent2">
                    <a:lumMod val="75000"/>
                  </a:schemeClr>
                </a:solidFill>
              </a:rPr>
              <a:t>modelo estándar </a:t>
            </a:r>
            <a:r>
              <a:rPr lang="es-ES_tradnl" dirty="0"/>
              <a:t>asume que se va a un objetivo específico a resolver… algo que, en la vida real, es mucho más difícil especificar el objetivo completamente y correctamente.</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FDE56252-FAE8-A60B-3942-D438AC09BE04}"/>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spTree>
    <p:extLst>
      <p:ext uri="{BB962C8B-B14F-4D97-AF65-F5344CB8AC3E}">
        <p14:creationId xmlns:p14="http://schemas.microsoft.com/office/powerpoint/2010/main" val="175735601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60</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Árbol de búsqueda – Estructura de datos</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6" y="2225310"/>
            <a:ext cx="10691264" cy="3703903"/>
          </a:xfrm>
        </p:spPr>
        <p:txBody>
          <a:bodyPr>
            <a:normAutofit/>
          </a:bodyPr>
          <a:lstStyle/>
          <a:p>
            <a:pPr marL="0" indent="0">
              <a:buNone/>
            </a:pPr>
            <a:r>
              <a:rPr lang="es-ES" dirty="0"/>
              <a:t>Para poder aplicar los algoritmos, debemos definir la estructura de datos para hacer seguimiento del árbol. Los </a:t>
            </a:r>
            <a:r>
              <a:rPr lang="es-ES" b="1" dirty="0">
                <a:solidFill>
                  <a:schemeClr val="accent1"/>
                </a:solidFill>
              </a:rPr>
              <a:t>nodos</a:t>
            </a:r>
            <a:r>
              <a:rPr lang="es-ES" dirty="0"/>
              <a:t> del árbol son representados con los siguientes componentes:</a:t>
            </a:r>
          </a:p>
          <a:p>
            <a:r>
              <a:rPr lang="es-ES" cap="small" dirty="0" err="1">
                <a:solidFill>
                  <a:schemeClr val="accent1"/>
                </a:solidFill>
              </a:rPr>
              <a:t>State</a:t>
            </a:r>
            <a:r>
              <a:rPr lang="es-ES" dirty="0">
                <a:solidFill>
                  <a:schemeClr val="accent1"/>
                </a:solidFill>
              </a:rPr>
              <a:t>: </a:t>
            </a:r>
            <a:r>
              <a:rPr lang="es-ES" dirty="0"/>
              <a:t>El estado, del espacio de estados, que corresponde el nodo.</a:t>
            </a:r>
          </a:p>
          <a:p>
            <a:r>
              <a:rPr lang="es-ES" cap="small" dirty="0" err="1">
                <a:solidFill>
                  <a:schemeClr val="accent1"/>
                </a:solidFill>
              </a:rPr>
              <a:t>Node</a:t>
            </a:r>
            <a:r>
              <a:rPr lang="es-ES" cap="small" dirty="0">
                <a:solidFill>
                  <a:schemeClr val="accent1"/>
                </a:solidFill>
              </a:rPr>
              <a:t> </a:t>
            </a:r>
            <a:r>
              <a:rPr lang="es-ES" cap="small" dirty="0" err="1">
                <a:solidFill>
                  <a:schemeClr val="accent1"/>
                </a:solidFill>
              </a:rPr>
              <a:t>Parent</a:t>
            </a:r>
            <a:r>
              <a:rPr lang="es-ES" dirty="0"/>
              <a:t>: El nodo en el árbol de búsqueda que ha generado al nodo.</a:t>
            </a:r>
          </a:p>
          <a:p>
            <a:r>
              <a:rPr lang="es-ES" cap="small" dirty="0" err="1">
                <a:solidFill>
                  <a:schemeClr val="accent1"/>
                </a:solidFill>
              </a:rPr>
              <a:t>Action</a:t>
            </a:r>
            <a:r>
              <a:rPr lang="es-ES" dirty="0">
                <a:solidFill>
                  <a:schemeClr val="accent1"/>
                </a:solidFill>
              </a:rPr>
              <a:t>: </a:t>
            </a:r>
            <a:r>
              <a:rPr lang="es-ES" dirty="0"/>
              <a:t>La acción que se aplicará al padre para generar el nodo.</a:t>
            </a:r>
          </a:p>
          <a:p>
            <a:r>
              <a:rPr lang="es-ES" cap="small" dirty="0" err="1">
                <a:solidFill>
                  <a:schemeClr val="accent1"/>
                </a:solidFill>
              </a:rPr>
              <a:t>Path-Cost</a:t>
            </a:r>
            <a:r>
              <a:rPr lang="es-ES" cap="small" dirty="0">
                <a:solidFill>
                  <a:schemeClr val="accent1"/>
                </a:solidFill>
              </a:rPr>
              <a:t>: </a:t>
            </a:r>
            <a:r>
              <a:rPr lang="es-ES" dirty="0"/>
              <a:t>El costo g(n) de un camino desde el nodo inicial al nodo.</a:t>
            </a:r>
          </a:p>
          <a:p>
            <a:endParaRPr lang="es-ES" dirty="0"/>
          </a:p>
          <a:p>
            <a:pPr marL="0" indent="0">
              <a:buNone/>
            </a:pPr>
            <a:endParaRPr lang="es-ES" dirty="0"/>
          </a:p>
          <a:p>
            <a:pPr marL="0" indent="0">
              <a:buNone/>
            </a:pPr>
            <a:endParaRPr lang="es-ES" dirty="0"/>
          </a:p>
        </p:txBody>
      </p:sp>
    </p:spTree>
    <p:extLst>
      <p:ext uri="{BB962C8B-B14F-4D97-AF65-F5344CB8AC3E}">
        <p14:creationId xmlns:p14="http://schemas.microsoft.com/office/powerpoint/2010/main" val="126886367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pic>
        <p:nvPicPr>
          <p:cNvPr id="20" name="Picture 19" descr="A computer screen shot of a program&#10;&#10;Description automatically generated">
            <a:extLst>
              <a:ext uri="{FF2B5EF4-FFF2-40B4-BE49-F238E27FC236}">
                <a16:creationId xmlns:a16="http://schemas.microsoft.com/office/drawing/2014/main" id="{F30AC672-D403-5074-D013-CDBD857ED1CF}"/>
              </a:ext>
            </a:extLst>
          </p:cNvPr>
          <p:cNvPicPr>
            <a:picLocks noChangeAspect="1"/>
          </p:cNvPicPr>
          <p:nvPr/>
        </p:nvPicPr>
        <p:blipFill rotWithShape="1">
          <a:blip r:embed="rId3"/>
          <a:srcRect l="7834" t="10203" r="7989" b="9822"/>
          <a:stretch/>
        </p:blipFill>
        <p:spPr>
          <a:xfrm>
            <a:off x="939174" y="2225435"/>
            <a:ext cx="5018347" cy="3649075"/>
          </a:xfrm>
          <a:prstGeom prst="rect">
            <a:avLst/>
          </a:prstGeom>
        </p:spPr>
      </p:pic>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61</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9906804" cy="461665"/>
          </a:xfrm>
          <a:prstGeom prst="rect">
            <a:avLst/>
          </a:prstGeom>
          <a:noFill/>
        </p:spPr>
        <p:txBody>
          <a:bodyPr wrap="square" rtlCol="0">
            <a:spAutoFit/>
          </a:bodyPr>
          <a:lstStyle/>
          <a:p>
            <a:r>
              <a:rPr lang="es-ES_tradnl" sz="2400" dirty="0">
                <a:latin typeface="+mj-lt"/>
              </a:rPr>
              <a:t>Árbol de búsqueda – Implementación de Python para la torre de Hanoi </a:t>
            </a:r>
          </a:p>
        </p:txBody>
      </p:sp>
      <p:pic>
        <p:nvPicPr>
          <p:cNvPr id="13" name="Picture 12" descr="A diagram of a structure&#10;&#10;Description automatically generated">
            <a:extLst>
              <a:ext uri="{FF2B5EF4-FFF2-40B4-BE49-F238E27FC236}">
                <a16:creationId xmlns:a16="http://schemas.microsoft.com/office/drawing/2014/main" id="{88C3519D-5B69-A47E-225D-D871E0D04D76}"/>
              </a:ext>
            </a:extLst>
          </p:cNvPr>
          <p:cNvPicPr>
            <a:picLocks noChangeAspect="1"/>
          </p:cNvPicPr>
          <p:nvPr/>
        </p:nvPicPr>
        <p:blipFill rotWithShape="1">
          <a:blip r:embed="rId4"/>
          <a:srcRect l="11564" r="28355" b="69868"/>
          <a:stretch/>
        </p:blipFill>
        <p:spPr>
          <a:xfrm>
            <a:off x="6511230" y="3384450"/>
            <a:ext cx="4646321" cy="1792226"/>
          </a:xfrm>
          <a:prstGeom prst="rect">
            <a:avLst/>
          </a:prstGeom>
        </p:spPr>
      </p:pic>
      <p:sp>
        <p:nvSpPr>
          <p:cNvPr id="16" name="Rectangle 15">
            <a:extLst>
              <a:ext uri="{FF2B5EF4-FFF2-40B4-BE49-F238E27FC236}">
                <a16:creationId xmlns:a16="http://schemas.microsoft.com/office/drawing/2014/main" id="{520A2089-2B00-89BF-4247-27A6234AC4FF}"/>
              </a:ext>
            </a:extLst>
          </p:cNvPr>
          <p:cNvSpPr/>
          <p:nvPr/>
        </p:nvSpPr>
        <p:spPr>
          <a:xfrm>
            <a:off x="6511230" y="4389120"/>
            <a:ext cx="4646321" cy="850789"/>
          </a:xfrm>
          <a:prstGeom prst="rect">
            <a:avLst/>
          </a:prstGeom>
          <a:noFill/>
          <a:ln w="381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rgbClr val="FFC000"/>
              </a:solidFill>
            </a:endParaRPr>
          </a:p>
        </p:txBody>
      </p:sp>
      <p:cxnSp>
        <p:nvCxnSpPr>
          <p:cNvPr id="17" name="Straight Arrow Connector 16">
            <a:extLst>
              <a:ext uri="{FF2B5EF4-FFF2-40B4-BE49-F238E27FC236}">
                <a16:creationId xmlns:a16="http://schemas.microsoft.com/office/drawing/2014/main" id="{DC0E5D5E-9D0E-A6CA-9AC1-0310B38F09B7}"/>
              </a:ext>
            </a:extLst>
          </p:cNvPr>
          <p:cNvCxnSpPr>
            <a:cxnSpLocks/>
          </p:cNvCxnSpPr>
          <p:nvPr/>
        </p:nvCxnSpPr>
        <p:spPr>
          <a:xfrm flipV="1">
            <a:off x="4707172" y="4993419"/>
            <a:ext cx="1741336" cy="508884"/>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32E53622-6926-3487-8EC0-62EC5A4EE2EE}"/>
              </a:ext>
            </a:extLst>
          </p:cNvPr>
          <p:cNvCxnSpPr>
            <a:cxnSpLocks/>
          </p:cNvCxnSpPr>
          <p:nvPr/>
        </p:nvCxnSpPr>
        <p:spPr>
          <a:xfrm flipV="1">
            <a:off x="5732890" y="3824577"/>
            <a:ext cx="1844703" cy="94714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52813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62</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Árbol de búsqueda – Estructura de datos</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6" y="2225310"/>
            <a:ext cx="10691264" cy="3703903"/>
          </a:xfrm>
        </p:spPr>
        <p:txBody>
          <a:bodyPr>
            <a:normAutofit fontScale="85000" lnSpcReduction="10000"/>
          </a:bodyPr>
          <a:lstStyle/>
          <a:p>
            <a:pPr marL="0" indent="0">
              <a:buNone/>
            </a:pPr>
            <a:r>
              <a:rPr lang="es-ES" dirty="0"/>
              <a:t>Necesitamos una estructura para la frontera. Seleccionamos una cola, porque las operaciones en la frontera son:</a:t>
            </a:r>
          </a:p>
          <a:p>
            <a:r>
              <a:rPr lang="es-ES" cap="small" dirty="0" err="1">
                <a:solidFill>
                  <a:schemeClr val="accent6"/>
                </a:solidFill>
              </a:rPr>
              <a:t>Is-empty</a:t>
            </a:r>
            <a:r>
              <a:rPr lang="es-ES" cap="small" dirty="0">
                <a:solidFill>
                  <a:schemeClr val="accent6"/>
                </a:solidFill>
              </a:rPr>
              <a:t>(</a:t>
            </a:r>
            <a:r>
              <a:rPr lang="es-ES" cap="small" dirty="0" err="1">
                <a:solidFill>
                  <a:schemeClr val="accent6"/>
                </a:solidFill>
              </a:rPr>
              <a:t>frontier</a:t>
            </a:r>
            <a:r>
              <a:rPr lang="es-ES" cap="small" dirty="0">
                <a:solidFill>
                  <a:schemeClr val="accent6"/>
                </a:solidFill>
              </a:rPr>
              <a:t>)</a:t>
            </a:r>
            <a:r>
              <a:rPr lang="es-ES" dirty="0">
                <a:solidFill>
                  <a:schemeClr val="accent6"/>
                </a:solidFill>
              </a:rPr>
              <a:t>: </a:t>
            </a:r>
            <a:r>
              <a:rPr lang="es-ES" dirty="0"/>
              <a:t>Retorna True si no hay nodos en la frontera.</a:t>
            </a:r>
          </a:p>
          <a:p>
            <a:r>
              <a:rPr lang="es-ES" cap="small" dirty="0">
                <a:solidFill>
                  <a:schemeClr val="accent6"/>
                </a:solidFill>
              </a:rPr>
              <a:t>Pop(</a:t>
            </a:r>
            <a:r>
              <a:rPr lang="es-ES" cap="small" dirty="0" err="1">
                <a:solidFill>
                  <a:schemeClr val="accent6"/>
                </a:solidFill>
              </a:rPr>
              <a:t>frontier</a:t>
            </a:r>
            <a:r>
              <a:rPr lang="es-ES" cap="small" dirty="0">
                <a:solidFill>
                  <a:schemeClr val="accent6"/>
                </a:solidFill>
              </a:rPr>
              <a:t>): </a:t>
            </a:r>
            <a:r>
              <a:rPr lang="es-ES" dirty="0"/>
              <a:t>Quita el primer nodo en la cola.</a:t>
            </a:r>
          </a:p>
          <a:p>
            <a:r>
              <a:rPr lang="es-ES" cap="small" dirty="0">
                <a:solidFill>
                  <a:schemeClr val="accent6"/>
                </a:solidFill>
              </a:rPr>
              <a:t>Top(</a:t>
            </a:r>
            <a:r>
              <a:rPr lang="es-ES" cap="small" dirty="0" err="1">
                <a:solidFill>
                  <a:schemeClr val="accent6"/>
                </a:solidFill>
              </a:rPr>
              <a:t>frontier</a:t>
            </a:r>
            <a:r>
              <a:rPr lang="es-ES" cap="small" dirty="0">
                <a:solidFill>
                  <a:schemeClr val="accent6"/>
                </a:solidFill>
              </a:rPr>
              <a:t>): </a:t>
            </a:r>
            <a:r>
              <a:rPr lang="es-ES" dirty="0"/>
              <a:t>Devuelve, pero no quita al primer nodo en la cola</a:t>
            </a:r>
          </a:p>
          <a:p>
            <a:r>
              <a:rPr lang="es-ES" cap="small" dirty="0" err="1">
                <a:solidFill>
                  <a:schemeClr val="accent6"/>
                </a:solidFill>
              </a:rPr>
              <a:t>Add</a:t>
            </a:r>
            <a:r>
              <a:rPr lang="es-ES" cap="small" dirty="0">
                <a:solidFill>
                  <a:schemeClr val="accent6"/>
                </a:solidFill>
              </a:rPr>
              <a:t>(</a:t>
            </a:r>
            <a:r>
              <a:rPr lang="es-ES" cap="small" dirty="0" err="1">
                <a:solidFill>
                  <a:schemeClr val="accent6"/>
                </a:solidFill>
              </a:rPr>
              <a:t>frontier</a:t>
            </a:r>
            <a:r>
              <a:rPr lang="es-ES" cap="small" dirty="0">
                <a:solidFill>
                  <a:schemeClr val="accent6"/>
                </a:solidFill>
              </a:rPr>
              <a:t>): </a:t>
            </a:r>
            <a:r>
              <a:rPr lang="es-ES" dirty="0"/>
              <a:t>Inserta el nodo en su correspondiente lugar de la cola</a:t>
            </a:r>
          </a:p>
          <a:p>
            <a:pPr marL="0" indent="0">
              <a:buNone/>
            </a:pPr>
            <a:r>
              <a:rPr lang="es-ES" dirty="0"/>
              <a:t>Tres tipos de colas se usan en los algoritmos, los cuales nos pueden dar diferentes tipos de resultados:</a:t>
            </a:r>
          </a:p>
          <a:p>
            <a:r>
              <a:rPr lang="es-ES" dirty="0"/>
              <a:t>Una </a:t>
            </a:r>
            <a:r>
              <a:rPr lang="es-ES" b="1" dirty="0">
                <a:solidFill>
                  <a:schemeClr val="accent3"/>
                </a:solidFill>
              </a:rPr>
              <a:t>cola prioritaria </a:t>
            </a:r>
            <a:r>
              <a:rPr lang="es-ES" dirty="0"/>
              <a:t>que primer quita nodos con el mínimo costo de acuerdo con una función de evaluación f. </a:t>
            </a:r>
          </a:p>
          <a:p>
            <a:r>
              <a:rPr lang="es-ES" dirty="0"/>
              <a:t>Una </a:t>
            </a:r>
            <a:r>
              <a:rPr lang="es-ES" b="1" dirty="0">
                <a:solidFill>
                  <a:schemeClr val="accent3"/>
                </a:solidFill>
              </a:rPr>
              <a:t>cola FIFO </a:t>
            </a:r>
            <a:r>
              <a:rPr lang="es-ES" dirty="0"/>
              <a:t>(primero entra, primero sale) que toma los nodos en el mismo modo que se agregan.</a:t>
            </a:r>
          </a:p>
          <a:p>
            <a:r>
              <a:rPr lang="es-ES" dirty="0"/>
              <a:t>Una</a:t>
            </a:r>
            <a:r>
              <a:rPr lang="es-ES" b="1" dirty="0"/>
              <a:t> </a:t>
            </a:r>
            <a:r>
              <a:rPr lang="es-ES" b="1" dirty="0">
                <a:solidFill>
                  <a:schemeClr val="accent3"/>
                </a:solidFill>
              </a:rPr>
              <a:t>cola LIFO </a:t>
            </a:r>
            <a:r>
              <a:rPr lang="es-ES" dirty="0"/>
              <a:t>(último en salir, sale primero… o </a:t>
            </a:r>
            <a:r>
              <a:rPr lang="es-ES" dirty="0" err="1"/>
              <a:t>stack</a:t>
            </a:r>
            <a:r>
              <a:rPr lang="es-ES" dirty="0"/>
              <a:t>) quita el nodo más reciente.</a:t>
            </a:r>
          </a:p>
          <a:p>
            <a:endParaRPr lang="es-ES" dirty="0"/>
          </a:p>
          <a:p>
            <a:pPr marL="0" indent="0">
              <a:buNone/>
            </a:pPr>
            <a:endParaRPr lang="es-ES" dirty="0"/>
          </a:p>
          <a:p>
            <a:pPr marL="0" indent="0">
              <a:buNone/>
            </a:pPr>
            <a:endParaRPr lang="es-ES" dirty="0"/>
          </a:p>
        </p:txBody>
      </p:sp>
    </p:spTree>
    <p:extLst>
      <p:ext uri="{BB962C8B-B14F-4D97-AF65-F5344CB8AC3E}">
        <p14:creationId xmlns:p14="http://schemas.microsoft.com/office/powerpoint/2010/main" val="381980208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63</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Estructura de colas:</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6" y="2225310"/>
            <a:ext cx="10691264" cy="3703903"/>
          </a:xfrm>
        </p:spPr>
        <p:txBody>
          <a:bodyPr>
            <a:normAutofit/>
          </a:bodyPr>
          <a:lstStyle/>
          <a:p>
            <a:pPr marL="0" indent="0">
              <a:buNone/>
            </a:pPr>
            <a:r>
              <a:rPr lang="es-ES" sz="1800" b="1" dirty="0">
                <a:solidFill>
                  <a:schemeClr val="accent6">
                    <a:lumMod val="60000"/>
                    <a:lumOff val="40000"/>
                  </a:schemeClr>
                </a:solidFill>
              </a:rPr>
              <a:t>Cola FIFO:</a:t>
            </a:r>
          </a:p>
          <a:p>
            <a:pPr marL="0" indent="0">
              <a:buNone/>
            </a:pPr>
            <a:endParaRPr lang="es-ES" sz="1800" dirty="0"/>
          </a:p>
          <a:p>
            <a:pPr marL="0" indent="0">
              <a:buNone/>
            </a:pPr>
            <a:endParaRPr lang="es-ES" sz="1800" dirty="0"/>
          </a:p>
          <a:p>
            <a:pPr marL="0" indent="0">
              <a:buNone/>
            </a:pPr>
            <a:r>
              <a:rPr lang="es-ES" sz="1800" b="1" dirty="0">
                <a:solidFill>
                  <a:schemeClr val="accent4">
                    <a:lumMod val="60000"/>
                    <a:lumOff val="40000"/>
                  </a:schemeClr>
                </a:solidFill>
              </a:rPr>
              <a:t>Cola LIFO:</a:t>
            </a:r>
          </a:p>
          <a:p>
            <a:pPr marL="0" indent="0">
              <a:buNone/>
            </a:pPr>
            <a:endParaRPr lang="es-ES" sz="1800" dirty="0"/>
          </a:p>
          <a:p>
            <a:pPr marL="0" indent="0">
              <a:buNone/>
            </a:pPr>
            <a:endParaRPr lang="es-ES" sz="1800" dirty="0"/>
          </a:p>
          <a:p>
            <a:pPr marL="0" indent="0">
              <a:buNone/>
            </a:pPr>
            <a:r>
              <a:rPr lang="es-ES" sz="1800" b="1" dirty="0">
                <a:solidFill>
                  <a:schemeClr val="accent1">
                    <a:lumMod val="60000"/>
                    <a:lumOff val="40000"/>
                  </a:schemeClr>
                </a:solidFill>
              </a:rPr>
              <a:t>Cola prioritaria: </a:t>
            </a:r>
          </a:p>
          <a:p>
            <a:pPr marL="0" indent="0">
              <a:buNone/>
            </a:pPr>
            <a:endParaRPr lang="es-ES" dirty="0"/>
          </a:p>
          <a:p>
            <a:pPr marL="0" indent="0">
              <a:buNone/>
            </a:pPr>
            <a:endParaRPr lang="es-ES" dirty="0"/>
          </a:p>
        </p:txBody>
      </p:sp>
      <p:pic>
        <p:nvPicPr>
          <p:cNvPr id="4" name="Picture 3" descr="A black and white rectangular box with black text&#10;&#10;Description automatically generated">
            <a:extLst>
              <a:ext uri="{FF2B5EF4-FFF2-40B4-BE49-F238E27FC236}">
                <a16:creationId xmlns:a16="http://schemas.microsoft.com/office/drawing/2014/main" id="{5A3B1F94-5BDE-1463-3A17-C01C398DB59C}"/>
              </a:ext>
            </a:extLst>
          </p:cNvPr>
          <p:cNvPicPr>
            <a:picLocks noChangeAspect="1"/>
          </p:cNvPicPr>
          <p:nvPr/>
        </p:nvPicPr>
        <p:blipFill>
          <a:blip r:embed="rId3"/>
          <a:stretch>
            <a:fillRect/>
          </a:stretch>
        </p:blipFill>
        <p:spPr>
          <a:xfrm>
            <a:off x="2161132" y="2301190"/>
            <a:ext cx="3838484" cy="933497"/>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F6A1DC76-0A10-F9A8-9E99-C33B3CEEFCD7}"/>
              </a:ext>
            </a:extLst>
          </p:cNvPr>
          <p:cNvPicPr>
            <a:picLocks noChangeAspect="1"/>
          </p:cNvPicPr>
          <p:nvPr/>
        </p:nvPicPr>
        <p:blipFill>
          <a:blip r:embed="rId4"/>
          <a:stretch>
            <a:fillRect/>
          </a:stretch>
        </p:blipFill>
        <p:spPr>
          <a:xfrm>
            <a:off x="2486910" y="3339841"/>
            <a:ext cx="3280229" cy="1354559"/>
          </a:xfrm>
          <a:prstGeom prst="rect">
            <a:avLst/>
          </a:prstGeom>
        </p:spPr>
      </p:pic>
      <p:pic>
        <p:nvPicPr>
          <p:cNvPr id="12" name="Picture 11" descr="A screenshot of a computer game&#10;&#10;Description automatically generated">
            <a:extLst>
              <a:ext uri="{FF2B5EF4-FFF2-40B4-BE49-F238E27FC236}">
                <a16:creationId xmlns:a16="http://schemas.microsoft.com/office/drawing/2014/main" id="{5232FF79-9260-157F-9C37-BB84104D2F33}"/>
              </a:ext>
            </a:extLst>
          </p:cNvPr>
          <p:cNvPicPr>
            <a:picLocks noChangeAspect="1"/>
          </p:cNvPicPr>
          <p:nvPr/>
        </p:nvPicPr>
        <p:blipFill>
          <a:blip r:embed="rId5"/>
          <a:stretch>
            <a:fillRect/>
          </a:stretch>
        </p:blipFill>
        <p:spPr>
          <a:xfrm>
            <a:off x="2210865" y="4837951"/>
            <a:ext cx="3885135" cy="1196416"/>
          </a:xfrm>
          <a:prstGeom prst="rect">
            <a:avLst/>
          </a:prstGeom>
        </p:spPr>
      </p:pic>
      <p:pic>
        <p:nvPicPr>
          <p:cNvPr id="16" name="Picture 15" descr="A screen shot of a computer code&#10;&#10;Description automatically generated">
            <a:extLst>
              <a:ext uri="{FF2B5EF4-FFF2-40B4-BE49-F238E27FC236}">
                <a16:creationId xmlns:a16="http://schemas.microsoft.com/office/drawing/2014/main" id="{3E490B79-AB1F-9FF4-DBE0-51ADB28121DE}"/>
              </a:ext>
            </a:extLst>
          </p:cNvPr>
          <p:cNvPicPr>
            <a:picLocks noChangeAspect="1"/>
          </p:cNvPicPr>
          <p:nvPr/>
        </p:nvPicPr>
        <p:blipFill rotWithShape="1">
          <a:blip r:embed="rId6"/>
          <a:srcRect l="15063" t="21789" r="15845" b="21718"/>
          <a:stretch/>
        </p:blipFill>
        <p:spPr>
          <a:xfrm>
            <a:off x="6415055" y="2077099"/>
            <a:ext cx="2307771" cy="1262742"/>
          </a:xfrm>
          <a:prstGeom prst="rect">
            <a:avLst/>
          </a:prstGeom>
        </p:spPr>
      </p:pic>
      <p:pic>
        <p:nvPicPr>
          <p:cNvPr id="18" name="Picture 17" descr="A black rectangle with colorful text&#10;&#10;Description automatically generated">
            <a:extLst>
              <a:ext uri="{FF2B5EF4-FFF2-40B4-BE49-F238E27FC236}">
                <a16:creationId xmlns:a16="http://schemas.microsoft.com/office/drawing/2014/main" id="{09C647DA-A1BA-5EDE-E3E9-FB1626B66C25}"/>
              </a:ext>
            </a:extLst>
          </p:cNvPr>
          <p:cNvPicPr>
            <a:picLocks noChangeAspect="1"/>
          </p:cNvPicPr>
          <p:nvPr/>
        </p:nvPicPr>
        <p:blipFill rotWithShape="1">
          <a:blip r:embed="rId7"/>
          <a:srcRect l="15934" t="20425" r="14973" b="20529"/>
          <a:stretch/>
        </p:blipFill>
        <p:spPr>
          <a:xfrm>
            <a:off x="6424863" y="3297992"/>
            <a:ext cx="2307772" cy="1319792"/>
          </a:xfrm>
          <a:prstGeom prst="rect">
            <a:avLst/>
          </a:prstGeom>
        </p:spPr>
      </p:pic>
      <p:pic>
        <p:nvPicPr>
          <p:cNvPr id="20" name="Picture 19" descr="A screen shot of a computer code&#10;&#10;Description automatically generated">
            <a:extLst>
              <a:ext uri="{FF2B5EF4-FFF2-40B4-BE49-F238E27FC236}">
                <a16:creationId xmlns:a16="http://schemas.microsoft.com/office/drawing/2014/main" id="{34C38A3C-1BCD-8A14-2C9C-148B5CA7B28A}"/>
              </a:ext>
            </a:extLst>
          </p:cNvPr>
          <p:cNvPicPr>
            <a:picLocks noChangeAspect="1"/>
          </p:cNvPicPr>
          <p:nvPr/>
        </p:nvPicPr>
        <p:blipFill rotWithShape="1">
          <a:blip r:embed="rId8"/>
          <a:srcRect l="11853" t="22272" r="11723" b="21792"/>
          <a:stretch/>
        </p:blipFill>
        <p:spPr>
          <a:xfrm>
            <a:off x="8914800" y="2098627"/>
            <a:ext cx="2892539" cy="1219685"/>
          </a:xfrm>
          <a:prstGeom prst="rect">
            <a:avLst/>
          </a:prstGeom>
        </p:spPr>
      </p:pic>
      <p:pic>
        <p:nvPicPr>
          <p:cNvPr id="22" name="Picture 21" descr="A computer screen with colorful text&#10;&#10;Description automatically generated">
            <a:extLst>
              <a:ext uri="{FF2B5EF4-FFF2-40B4-BE49-F238E27FC236}">
                <a16:creationId xmlns:a16="http://schemas.microsoft.com/office/drawing/2014/main" id="{0C744DBE-1071-659E-55F8-DFC51355C0DF}"/>
              </a:ext>
            </a:extLst>
          </p:cNvPr>
          <p:cNvPicPr>
            <a:picLocks noChangeAspect="1"/>
          </p:cNvPicPr>
          <p:nvPr/>
        </p:nvPicPr>
        <p:blipFill rotWithShape="1">
          <a:blip r:embed="rId9"/>
          <a:srcRect l="10107" t="21089" r="10329" b="19890"/>
          <a:stretch/>
        </p:blipFill>
        <p:spPr>
          <a:xfrm>
            <a:off x="6424863" y="4643055"/>
            <a:ext cx="3971109" cy="1446659"/>
          </a:xfrm>
          <a:prstGeom prst="rect">
            <a:avLst/>
          </a:prstGeom>
        </p:spPr>
      </p:pic>
    </p:spTree>
    <p:extLst>
      <p:ext uri="{BB962C8B-B14F-4D97-AF65-F5344CB8AC3E}">
        <p14:creationId xmlns:p14="http://schemas.microsoft.com/office/powerpoint/2010/main" val="84576691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64</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Midiendo el rendimiento</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6" y="2225310"/>
            <a:ext cx="10691264" cy="3703903"/>
          </a:xfrm>
        </p:spPr>
        <p:txBody>
          <a:bodyPr>
            <a:normAutofit/>
          </a:bodyPr>
          <a:lstStyle/>
          <a:p>
            <a:pPr marL="0" indent="0">
              <a:buNone/>
            </a:pPr>
            <a:r>
              <a:rPr lang="es-ES" dirty="0"/>
              <a:t>Para poder evaluar a los algoritmos de búsquedas, debemos usar un criterio para elegir:</a:t>
            </a:r>
          </a:p>
          <a:p>
            <a:r>
              <a:rPr lang="es-ES" b="1" dirty="0">
                <a:solidFill>
                  <a:schemeClr val="accent1">
                    <a:lumMod val="75000"/>
                  </a:schemeClr>
                </a:solidFill>
              </a:rPr>
              <a:t>Completitud</a:t>
            </a:r>
            <a:r>
              <a:rPr lang="es-ES" dirty="0"/>
              <a:t>: ¿El algoritmo garantiza encontrar una solución cuando hay una, y correctamente informar cuando no lo haya?</a:t>
            </a:r>
          </a:p>
          <a:p>
            <a:r>
              <a:rPr lang="es-ES" b="1" dirty="0">
                <a:solidFill>
                  <a:schemeClr val="accent1">
                    <a:lumMod val="75000"/>
                  </a:schemeClr>
                </a:solidFill>
              </a:rPr>
              <a:t>Optimización</a:t>
            </a:r>
            <a:r>
              <a:rPr lang="es-ES" dirty="0"/>
              <a:t>: ¿encuentra la estrategia la solución óptima, es decir el camino más corto?</a:t>
            </a:r>
          </a:p>
          <a:p>
            <a:r>
              <a:rPr lang="es-ES" b="1" dirty="0">
                <a:solidFill>
                  <a:schemeClr val="accent1">
                    <a:lumMod val="75000"/>
                  </a:schemeClr>
                </a:solidFill>
              </a:rPr>
              <a:t>Complejidad de tiempo</a:t>
            </a:r>
            <a:r>
              <a:rPr lang="es-ES" dirty="0"/>
              <a:t>: Cuando tiempo le lleva encontrar la solución. </a:t>
            </a:r>
          </a:p>
          <a:p>
            <a:r>
              <a:rPr lang="es-ES" b="1" dirty="0">
                <a:solidFill>
                  <a:schemeClr val="accent1">
                    <a:lumMod val="75000"/>
                  </a:schemeClr>
                </a:solidFill>
              </a:rPr>
              <a:t>Complejidad de espacio</a:t>
            </a:r>
            <a:r>
              <a:rPr lang="es-ES" dirty="0"/>
              <a:t>: Cuanta memoria es necesaria para la </a:t>
            </a:r>
            <a:r>
              <a:rPr lang="es-ES" dirty="0" err="1"/>
              <a:t>busqueda</a:t>
            </a:r>
            <a:endParaRPr lang="es-ES" dirty="0"/>
          </a:p>
          <a:p>
            <a:pPr marL="0" indent="0">
              <a:buNone/>
            </a:pPr>
            <a:endParaRPr lang="es-ES" dirty="0"/>
          </a:p>
          <a:p>
            <a:pPr marL="0" indent="0">
              <a:buNone/>
            </a:pPr>
            <a:endParaRPr lang="es-ES" dirty="0"/>
          </a:p>
        </p:txBody>
      </p:sp>
    </p:spTree>
    <p:extLst>
      <p:ext uri="{BB962C8B-B14F-4D97-AF65-F5344CB8AC3E}">
        <p14:creationId xmlns:p14="http://schemas.microsoft.com/office/powerpoint/2010/main" val="24509405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Algoritmos de búsqueda No Informada</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718445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66</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anchura</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7" y="2225310"/>
            <a:ext cx="7322716" cy="3703903"/>
          </a:xfrm>
        </p:spPr>
        <p:txBody>
          <a:bodyPr>
            <a:normAutofit/>
          </a:bodyPr>
          <a:lstStyle/>
          <a:p>
            <a:pPr marL="0" indent="0">
              <a:buNone/>
            </a:pPr>
            <a:r>
              <a:rPr lang="es-ES" dirty="0"/>
              <a:t>Es una estrategia sencilla en la que se expande primero el nodo raíz, a continuación, se expanden todos los sucesores del nodo raíz, después sus sucesores, etc. </a:t>
            </a:r>
          </a:p>
          <a:p>
            <a:pPr marL="0" indent="0">
              <a:buNone/>
            </a:pPr>
            <a:r>
              <a:rPr lang="es-ES" dirty="0"/>
              <a:t>Complejidad: </a:t>
            </a:r>
            <a:r>
              <a:rPr lang="es-ES" sz="2000" dirty="0"/>
              <a:t>O(b</a:t>
            </a:r>
            <a:r>
              <a:rPr lang="es-ES" sz="2000" baseline="30000" dirty="0"/>
              <a:t>d+1</a:t>
            </a:r>
            <a:r>
              <a:rPr lang="es-ES" sz="2000" dirty="0"/>
              <a:t>)</a:t>
            </a:r>
            <a:endParaRPr lang="es-ES" dirty="0"/>
          </a:p>
          <a:p>
            <a:pPr marL="0" indent="0">
              <a:buNone/>
            </a:pPr>
            <a:endParaRPr lang="es-ES" dirty="0"/>
          </a:p>
        </p:txBody>
      </p:sp>
      <p:grpSp>
        <p:nvGrpSpPr>
          <p:cNvPr id="9" name="Group 8">
            <a:extLst>
              <a:ext uri="{FF2B5EF4-FFF2-40B4-BE49-F238E27FC236}">
                <a16:creationId xmlns:a16="http://schemas.microsoft.com/office/drawing/2014/main" id="{4CC8DEAF-BBA2-E058-09F6-EA5953C4081E}"/>
              </a:ext>
            </a:extLst>
          </p:cNvPr>
          <p:cNvGrpSpPr/>
          <p:nvPr/>
        </p:nvGrpSpPr>
        <p:grpSpPr>
          <a:xfrm>
            <a:off x="541978" y="4142000"/>
            <a:ext cx="1643270" cy="1185550"/>
            <a:chOff x="847549" y="3870526"/>
            <a:chExt cx="1845918" cy="1331752"/>
          </a:xfrm>
        </p:grpSpPr>
        <p:sp>
          <p:nvSpPr>
            <p:cNvPr id="53" name="Oval 52">
              <a:extLst>
                <a:ext uri="{FF2B5EF4-FFF2-40B4-BE49-F238E27FC236}">
                  <a16:creationId xmlns:a16="http://schemas.microsoft.com/office/drawing/2014/main" id="{02B00D4B-E4AF-9EDE-0395-420BDF860892}"/>
                </a:ext>
              </a:extLst>
            </p:cNvPr>
            <p:cNvSpPr/>
            <p:nvPr/>
          </p:nvSpPr>
          <p:spPr>
            <a:xfrm>
              <a:off x="1633400"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3CA67D88-890B-173F-774D-5EC7B64CFCE1}"/>
                </a:ext>
              </a:extLst>
            </p:cNvPr>
            <p:cNvSpPr/>
            <p:nvPr/>
          </p:nvSpPr>
          <p:spPr>
            <a:xfrm>
              <a:off x="1124518"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55" name="Oval 54">
              <a:extLst>
                <a:ext uri="{FF2B5EF4-FFF2-40B4-BE49-F238E27FC236}">
                  <a16:creationId xmlns:a16="http://schemas.microsoft.com/office/drawing/2014/main" id="{9D60B1B9-978F-A3BB-6345-1FDFBFB333BF}"/>
                </a:ext>
              </a:extLst>
            </p:cNvPr>
            <p:cNvSpPr/>
            <p:nvPr/>
          </p:nvSpPr>
          <p:spPr>
            <a:xfrm>
              <a:off x="2116529"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56" name="Oval 55">
              <a:extLst>
                <a:ext uri="{FF2B5EF4-FFF2-40B4-BE49-F238E27FC236}">
                  <a16:creationId xmlns:a16="http://schemas.microsoft.com/office/drawing/2014/main" id="{2EA5D38B-C7CD-8D7F-098F-408C13E2E3EA}"/>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00E7B700-0911-53AC-F3EF-151247180680}"/>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1DC9C875-DF8F-C89A-4C8D-0AA75D84E680}"/>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59" name="Oval 58">
              <a:extLst>
                <a:ext uri="{FF2B5EF4-FFF2-40B4-BE49-F238E27FC236}">
                  <a16:creationId xmlns:a16="http://schemas.microsoft.com/office/drawing/2014/main" id="{EDC60736-40F0-B03F-BB58-21070381C3A7}"/>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60" name="Straight Connector 59">
              <a:extLst>
                <a:ext uri="{FF2B5EF4-FFF2-40B4-BE49-F238E27FC236}">
                  <a16:creationId xmlns:a16="http://schemas.microsoft.com/office/drawing/2014/main" id="{44AF63D0-E816-0547-0BF3-586897396FF3}"/>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8F077555-ECAC-62DD-2113-0D24BBC47907}"/>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5C539683-8E43-5B41-97A8-EBC3470D1307}"/>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B165B99D-A97C-24CD-6FDD-2CD3EC9B9001}"/>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D77B22A5-BA44-5D46-BA8A-86480B2747EE}"/>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D07B4FB-5CFF-D20E-9858-4EF9B8A0AA6B}"/>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6" name="Triangle 65">
              <a:extLst>
                <a:ext uri="{FF2B5EF4-FFF2-40B4-BE49-F238E27FC236}">
                  <a16:creationId xmlns:a16="http://schemas.microsoft.com/office/drawing/2014/main" id="{FA407531-1A92-8647-29DA-AAD0FB233EBF}"/>
                </a:ext>
              </a:extLst>
            </p:cNvPr>
            <p:cNvSpPr/>
            <p:nvPr/>
          </p:nvSpPr>
          <p:spPr>
            <a:xfrm rot="5400000">
              <a:off x="1314184" y="3917954"/>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10" name="Group 9">
            <a:extLst>
              <a:ext uri="{FF2B5EF4-FFF2-40B4-BE49-F238E27FC236}">
                <a16:creationId xmlns:a16="http://schemas.microsoft.com/office/drawing/2014/main" id="{48E8E5F8-5147-B119-B27F-3EAF1A194741}"/>
              </a:ext>
            </a:extLst>
          </p:cNvPr>
          <p:cNvGrpSpPr/>
          <p:nvPr/>
        </p:nvGrpSpPr>
        <p:grpSpPr>
          <a:xfrm>
            <a:off x="2398457" y="4155534"/>
            <a:ext cx="1657612" cy="1185550"/>
            <a:chOff x="2883176" y="3870526"/>
            <a:chExt cx="1862029" cy="1331752"/>
          </a:xfrm>
        </p:grpSpPr>
        <p:sp>
          <p:nvSpPr>
            <p:cNvPr id="40" name="Oval 39">
              <a:extLst>
                <a:ext uri="{FF2B5EF4-FFF2-40B4-BE49-F238E27FC236}">
                  <a16:creationId xmlns:a16="http://schemas.microsoft.com/office/drawing/2014/main" id="{70901089-F22C-69BE-C95A-641058F42AAC}"/>
                </a:ext>
              </a:extLst>
            </p:cNvPr>
            <p:cNvSpPr/>
            <p:nvPr/>
          </p:nvSpPr>
          <p:spPr>
            <a:xfrm>
              <a:off x="3685138" y="3870526"/>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41" name="Oval 40">
              <a:extLst>
                <a:ext uri="{FF2B5EF4-FFF2-40B4-BE49-F238E27FC236}">
                  <a16:creationId xmlns:a16="http://schemas.microsoft.com/office/drawing/2014/main" id="{751A1B83-4D3C-AE8D-9807-AB7F00F3AF2A}"/>
                </a:ext>
              </a:extLst>
            </p:cNvPr>
            <p:cNvSpPr/>
            <p:nvPr/>
          </p:nvSpPr>
          <p:spPr>
            <a:xfrm>
              <a:off x="3176256"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B</a:t>
              </a:r>
            </a:p>
          </p:txBody>
        </p:sp>
        <p:sp>
          <p:nvSpPr>
            <p:cNvPr id="42" name="Oval 41">
              <a:extLst>
                <a:ext uri="{FF2B5EF4-FFF2-40B4-BE49-F238E27FC236}">
                  <a16:creationId xmlns:a16="http://schemas.microsoft.com/office/drawing/2014/main" id="{540F9C2C-8EA7-7C7C-FDEC-72289CDB1E8C}"/>
                </a:ext>
              </a:extLst>
            </p:cNvPr>
            <p:cNvSpPr/>
            <p:nvPr/>
          </p:nvSpPr>
          <p:spPr>
            <a:xfrm>
              <a:off x="4168267" y="4381998"/>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43" name="Oval 42">
              <a:extLst>
                <a:ext uri="{FF2B5EF4-FFF2-40B4-BE49-F238E27FC236}">
                  <a16:creationId xmlns:a16="http://schemas.microsoft.com/office/drawing/2014/main" id="{B74E4641-F0AC-FFA4-324F-8FFC2CD2C5FC}"/>
                </a:ext>
              </a:extLst>
            </p:cNvPr>
            <p:cNvSpPr/>
            <p:nvPr/>
          </p:nvSpPr>
          <p:spPr>
            <a:xfrm>
              <a:off x="2899287"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a:t>
              </a:r>
            </a:p>
          </p:txBody>
        </p:sp>
        <p:sp>
          <p:nvSpPr>
            <p:cNvPr id="44" name="Oval 43">
              <a:extLst>
                <a:ext uri="{FF2B5EF4-FFF2-40B4-BE49-F238E27FC236}">
                  <a16:creationId xmlns:a16="http://schemas.microsoft.com/office/drawing/2014/main" id="{D600A451-E371-81DD-024C-ADA35EFA3B68}"/>
                </a:ext>
              </a:extLst>
            </p:cNvPr>
            <p:cNvSpPr/>
            <p:nvPr/>
          </p:nvSpPr>
          <p:spPr>
            <a:xfrm>
              <a:off x="3410416"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F</a:t>
              </a:r>
            </a:p>
          </p:txBody>
        </p:sp>
        <p:sp>
          <p:nvSpPr>
            <p:cNvPr id="45" name="Oval 44">
              <a:extLst>
                <a:ext uri="{FF2B5EF4-FFF2-40B4-BE49-F238E27FC236}">
                  <a16:creationId xmlns:a16="http://schemas.microsoft.com/office/drawing/2014/main" id="{F68E8F91-44FB-DDA8-80BA-C2973067490F}"/>
                </a:ext>
              </a:extLst>
            </p:cNvPr>
            <p:cNvSpPr/>
            <p:nvPr/>
          </p:nvSpPr>
          <p:spPr>
            <a:xfrm>
              <a:off x="3898907" y="4884226"/>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46" name="Oval 45">
              <a:extLst>
                <a:ext uri="{FF2B5EF4-FFF2-40B4-BE49-F238E27FC236}">
                  <a16:creationId xmlns:a16="http://schemas.microsoft.com/office/drawing/2014/main" id="{54AE3EE8-7A63-9A68-02DA-B09D63F438FE}"/>
                </a:ext>
              </a:extLst>
            </p:cNvPr>
            <p:cNvSpPr/>
            <p:nvPr/>
          </p:nvSpPr>
          <p:spPr>
            <a:xfrm>
              <a:off x="4427153"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47" name="Straight Connector 46">
              <a:extLst>
                <a:ext uri="{FF2B5EF4-FFF2-40B4-BE49-F238E27FC236}">
                  <a16:creationId xmlns:a16="http://schemas.microsoft.com/office/drawing/2014/main" id="{75A5C8B3-9A89-10DF-D214-844B868EA22D}"/>
                </a:ext>
              </a:extLst>
            </p:cNvPr>
            <p:cNvCxnSpPr>
              <a:stCxn id="40" idx="3"/>
              <a:endCxn id="41" idx="7"/>
            </p:cNvCxnSpPr>
            <p:nvPr/>
          </p:nvCxnSpPr>
          <p:spPr>
            <a:xfrm flipH="1">
              <a:off x="3447730" y="4142000"/>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5172F32-C43D-8BF0-3CDA-51D37086EEBD}"/>
                </a:ext>
              </a:extLst>
            </p:cNvPr>
            <p:cNvCxnSpPr>
              <a:stCxn id="40" idx="5"/>
              <a:endCxn id="42" idx="1"/>
            </p:cNvCxnSpPr>
            <p:nvPr/>
          </p:nvCxnSpPr>
          <p:spPr>
            <a:xfrm>
              <a:off x="3956612" y="4142000"/>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4740266-B96D-2A4A-06A6-4D876214E937}"/>
                </a:ext>
              </a:extLst>
            </p:cNvPr>
            <p:cNvCxnSpPr>
              <a:stCxn id="41" idx="3"/>
              <a:endCxn id="43" idx="0"/>
            </p:cNvCxnSpPr>
            <p:nvPr/>
          </p:nvCxnSpPr>
          <p:spPr>
            <a:xfrm flipH="1">
              <a:off x="3058313" y="4653472"/>
              <a:ext cx="164521"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85B76AB-CFE1-6DCA-EA64-C7ACDA8EC7D7}"/>
                </a:ext>
              </a:extLst>
            </p:cNvPr>
            <p:cNvCxnSpPr>
              <a:stCxn id="41" idx="5"/>
              <a:endCxn id="44" idx="0"/>
            </p:cNvCxnSpPr>
            <p:nvPr/>
          </p:nvCxnSpPr>
          <p:spPr>
            <a:xfrm>
              <a:off x="3447730" y="4653472"/>
              <a:ext cx="121712"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16860A65-5F73-F2C2-3F2D-A8C6AB58FD0F}"/>
                </a:ext>
              </a:extLst>
            </p:cNvPr>
            <p:cNvCxnSpPr>
              <a:stCxn id="42" idx="3"/>
              <a:endCxn id="45" idx="0"/>
            </p:cNvCxnSpPr>
            <p:nvPr/>
          </p:nvCxnSpPr>
          <p:spPr>
            <a:xfrm flipH="1">
              <a:off x="4057933" y="4653472"/>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9BD10E8-F143-5960-EA37-25CBB9AAA6B7}"/>
                </a:ext>
              </a:extLst>
            </p:cNvPr>
            <p:cNvCxnSpPr>
              <a:stCxn id="42" idx="5"/>
              <a:endCxn id="46" idx="0"/>
            </p:cNvCxnSpPr>
            <p:nvPr/>
          </p:nvCxnSpPr>
          <p:spPr>
            <a:xfrm>
              <a:off x="4439741" y="4653472"/>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7" name="Triangle 66">
              <a:extLst>
                <a:ext uri="{FF2B5EF4-FFF2-40B4-BE49-F238E27FC236}">
                  <a16:creationId xmlns:a16="http://schemas.microsoft.com/office/drawing/2014/main" id="{901DCCAD-B810-E1B5-2DEE-DDF520A38533}"/>
                </a:ext>
              </a:extLst>
            </p:cNvPr>
            <p:cNvSpPr/>
            <p:nvPr/>
          </p:nvSpPr>
          <p:spPr>
            <a:xfrm rot="5400000">
              <a:off x="2850951" y="4430585"/>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11" name="Group 10">
            <a:extLst>
              <a:ext uri="{FF2B5EF4-FFF2-40B4-BE49-F238E27FC236}">
                <a16:creationId xmlns:a16="http://schemas.microsoft.com/office/drawing/2014/main" id="{FC7E735A-8EE4-40C8-799B-CE9CD6F4F7F2}"/>
              </a:ext>
            </a:extLst>
          </p:cNvPr>
          <p:cNvGrpSpPr/>
          <p:nvPr/>
        </p:nvGrpSpPr>
        <p:grpSpPr>
          <a:xfrm>
            <a:off x="4166397" y="4154361"/>
            <a:ext cx="1673033" cy="1207023"/>
            <a:chOff x="4871846" y="3886888"/>
            <a:chExt cx="1845918" cy="1331752"/>
          </a:xfrm>
        </p:grpSpPr>
        <p:sp>
          <p:nvSpPr>
            <p:cNvPr id="68" name="Oval 67">
              <a:extLst>
                <a:ext uri="{FF2B5EF4-FFF2-40B4-BE49-F238E27FC236}">
                  <a16:creationId xmlns:a16="http://schemas.microsoft.com/office/drawing/2014/main" id="{29C8EFE2-2FA4-3C49-DDA0-501FCA31D2D2}"/>
                </a:ext>
              </a:extLst>
            </p:cNvPr>
            <p:cNvSpPr/>
            <p:nvPr/>
          </p:nvSpPr>
          <p:spPr>
            <a:xfrm>
              <a:off x="5657697" y="388688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69" name="Oval 68">
              <a:extLst>
                <a:ext uri="{FF2B5EF4-FFF2-40B4-BE49-F238E27FC236}">
                  <a16:creationId xmlns:a16="http://schemas.microsoft.com/office/drawing/2014/main" id="{29F2F691-D9A8-A14B-862D-522C35AB8A7F}"/>
                </a:ext>
              </a:extLst>
            </p:cNvPr>
            <p:cNvSpPr/>
            <p:nvPr/>
          </p:nvSpPr>
          <p:spPr>
            <a:xfrm>
              <a:off x="5148815" y="439836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B</a:t>
              </a:r>
            </a:p>
          </p:txBody>
        </p:sp>
        <p:sp>
          <p:nvSpPr>
            <p:cNvPr id="70" name="Oval 69">
              <a:extLst>
                <a:ext uri="{FF2B5EF4-FFF2-40B4-BE49-F238E27FC236}">
                  <a16:creationId xmlns:a16="http://schemas.microsoft.com/office/drawing/2014/main" id="{D57F727D-44F5-E0B7-ACFE-2B20E0B70720}"/>
                </a:ext>
              </a:extLst>
            </p:cNvPr>
            <p:cNvSpPr/>
            <p:nvPr/>
          </p:nvSpPr>
          <p:spPr>
            <a:xfrm>
              <a:off x="6140826" y="4398360"/>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71" name="Oval 70">
              <a:extLst>
                <a:ext uri="{FF2B5EF4-FFF2-40B4-BE49-F238E27FC236}">
                  <a16:creationId xmlns:a16="http://schemas.microsoft.com/office/drawing/2014/main" id="{742BE685-ACCD-D42A-46BB-EC3BB93C6382}"/>
                </a:ext>
              </a:extLst>
            </p:cNvPr>
            <p:cNvSpPr/>
            <p:nvPr/>
          </p:nvSpPr>
          <p:spPr>
            <a:xfrm>
              <a:off x="4871846" y="4897050"/>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E</a:t>
              </a:r>
            </a:p>
          </p:txBody>
        </p:sp>
        <p:sp>
          <p:nvSpPr>
            <p:cNvPr id="72" name="Oval 71">
              <a:extLst>
                <a:ext uri="{FF2B5EF4-FFF2-40B4-BE49-F238E27FC236}">
                  <a16:creationId xmlns:a16="http://schemas.microsoft.com/office/drawing/2014/main" id="{B9550DC7-4C88-80E2-2E55-919EDACAA514}"/>
                </a:ext>
              </a:extLst>
            </p:cNvPr>
            <p:cNvSpPr/>
            <p:nvPr/>
          </p:nvSpPr>
          <p:spPr>
            <a:xfrm>
              <a:off x="5382975" y="4897050"/>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F</a:t>
              </a:r>
            </a:p>
          </p:txBody>
        </p:sp>
        <p:sp>
          <p:nvSpPr>
            <p:cNvPr id="73" name="Oval 72">
              <a:extLst>
                <a:ext uri="{FF2B5EF4-FFF2-40B4-BE49-F238E27FC236}">
                  <a16:creationId xmlns:a16="http://schemas.microsoft.com/office/drawing/2014/main" id="{988FD6F7-6758-5CF3-8FFA-A6325E784FE9}"/>
                </a:ext>
              </a:extLst>
            </p:cNvPr>
            <p:cNvSpPr/>
            <p:nvPr/>
          </p:nvSpPr>
          <p:spPr>
            <a:xfrm>
              <a:off x="5871466" y="49005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74" name="Oval 73">
              <a:extLst>
                <a:ext uri="{FF2B5EF4-FFF2-40B4-BE49-F238E27FC236}">
                  <a16:creationId xmlns:a16="http://schemas.microsoft.com/office/drawing/2014/main" id="{46295BA0-4C90-44E8-9833-D35FEA61A603}"/>
                </a:ext>
              </a:extLst>
            </p:cNvPr>
            <p:cNvSpPr/>
            <p:nvPr/>
          </p:nvSpPr>
          <p:spPr>
            <a:xfrm>
              <a:off x="6399712" y="4897050"/>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75" name="Straight Connector 74">
              <a:extLst>
                <a:ext uri="{FF2B5EF4-FFF2-40B4-BE49-F238E27FC236}">
                  <a16:creationId xmlns:a16="http://schemas.microsoft.com/office/drawing/2014/main" id="{1E5FA08F-3E2E-1CAD-CFD9-50733A604A28}"/>
                </a:ext>
              </a:extLst>
            </p:cNvPr>
            <p:cNvCxnSpPr>
              <a:stCxn id="68" idx="3"/>
              <a:endCxn id="69" idx="7"/>
            </p:cNvCxnSpPr>
            <p:nvPr/>
          </p:nvCxnSpPr>
          <p:spPr>
            <a:xfrm flipH="1">
              <a:off x="5420289" y="4158362"/>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1EB53856-BC43-2A8D-0C8E-0B9FF955D177}"/>
                </a:ext>
              </a:extLst>
            </p:cNvPr>
            <p:cNvCxnSpPr>
              <a:stCxn id="68" idx="5"/>
              <a:endCxn id="70" idx="1"/>
            </p:cNvCxnSpPr>
            <p:nvPr/>
          </p:nvCxnSpPr>
          <p:spPr>
            <a:xfrm>
              <a:off x="5929171" y="4158362"/>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09B966E8-B751-7054-18D9-3F37C5A3D417}"/>
                </a:ext>
              </a:extLst>
            </p:cNvPr>
            <p:cNvCxnSpPr>
              <a:stCxn id="69" idx="3"/>
              <a:endCxn id="71" idx="0"/>
            </p:cNvCxnSpPr>
            <p:nvPr/>
          </p:nvCxnSpPr>
          <p:spPr>
            <a:xfrm flipH="1">
              <a:off x="5030872" y="4669834"/>
              <a:ext cx="164521" cy="22721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B8A94AEE-FA21-FC48-2D81-3700ECE16A92}"/>
                </a:ext>
              </a:extLst>
            </p:cNvPr>
            <p:cNvCxnSpPr>
              <a:stCxn id="69" idx="5"/>
              <a:endCxn id="72" idx="0"/>
            </p:cNvCxnSpPr>
            <p:nvPr/>
          </p:nvCxnSpPr>
          <p:spPr>
            <a:xfrm>
              <a:off x="5420289" y="4669834"/>
              <a:ext cx="121712" cy="22721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B8008C17-15D9-251C-A500-2E701786315B}"/>
                </a:ext>
              </a:extLst>
            </p:cNvPr>
            <p:cNvCxnSpPr>
              <a:stCxn id="70" idx="3"/>
              <a:endCxn id="73" idx="0"/>
            </p:cNvCxnSpPr>
            <p:nvPr/>
          </p:nvCxnSpPr>
          <p:spPr>
            <a:xfrm flipH="1">
              <a:off x="6030492" y="4669834"/>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BD1CBC07-08E2-4D7E-0ED6-073B28018DFE}"/>
                </a:ext>
              </a:extLst>
            </p:cNvPr>
            <p:cNvCxnSpPr>
              <a:stCxn id="70" idx="5"/>
              <a:endCxn id="74" idx="0"/>
            </p:cNvCxnSpPr>
            <p:nvPr/>
          </p:nvCxnSpPr>
          <p:spPr>
            <a:xfrm>
              <a:off x="6412300" y="4669834"/>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1" name="Triangle 80">
              <a:extLst>
                <a:ext uri="{FF2B5EF4-FFF2-40B4-BE49-F238E27FC236}">
                  <a16:creationId xmlns:a16="http://schemas.microsoft.com/office/drawing/2014/main" id="{0F423A3D-82D7-95FB-BB45-BDE353245838}"/>
                </a:ext>
              </a:extLst>
            </p:cNvPr>
            <p:cNvSpPr/>
            <p:nvPr/>
          </p:nvSpPr>
          <p:spPr>
            <a:xfrm rot="5400000">
              <a:off x="5824921" y="4446947"/>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12" name="Group 11">
            <a:extLst>
              <a:ext uri="{FF2B5EF4-FFF2-40B4-BE49-F238E27FC236}">
                <a16:creationId xmlns:a16="http://schemas.microsoft.com/office/drawing/2014/main" id="{4A170B35-0604-FBAC-598E-0CF7DCC1CE8E}"/>
              </a:ext>
            </a:extLst>
          </p:cNvPr>
          <p:cNvGrpSpPr/>
          <p:nvPr/>
        </p:nvGrpSpPr>
        <p:grpSpPr>
          <a:xfrm>
            <a:off x="5939149" y="4093996"/>
            <a:ext cx="2084203" cy="1289787"/>
            <a:chOff x="6843305" y="3886889"/>
            <a:chExt cx="2152015" cy="1331752"/>
          </a:xfrm>
        </p:grpSpPr>
        <p:sp>
          <p:nvSpPr>
            <p:cNvPr id="96" name="Oval 95">
              <a:extLst>
                <a:ext uri="{FF2B5EF4-FFF2-40B4-BE49-F238E27FC236}">
                  <a16:creationId xmlns:a16="http://schemas.microsoft.com/office/drawing/2014/main" id="{354B325C-10AB-DBE0-87A2-410AD2D3FB35}"/>
                </a:ext>
              </a:extLst>
            </p:cNvPr>
            <p:cNvSpPr/>
            <p:nvPr/>
          </p:nvSpPr>
          <p:spPr>
            <a:xfrm>
              <a:off x="7935253" y="3886889"/>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97" name="Oval 96">
              <a:extLst>
                <a:ext uri="{FF2B5EF4-FFF2-40B4-BE49-F238E27FC236}">
                  <a16:creationId xmlns:a16="http://schemas.microsoft.com/office/drawing/2014/main" id="{AD18278A-C6D6-B9A0-6C5A-782CED9B9245}"/>
                </a:ext>
              </a:extLst>
            </p:cNvPr>
            <p:cNvSpPr/>
            <p:nvPr/>
          </p:nvSpPr>
          <p:spPr>
            <a:xfrm>
              <a:off x="7426371" y="4398361"/>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B</a:t>
              </a:r>
            </a:p>
          </p:txBody>
        </p:sp>
        <p:sp>
          <p:nvSpPr>
            <p:cNvPr id="98" name="Oval 97">
              <a:extLst>
                <a:ext uri="{FF2B5EF4-FFF2-40B4-BE49-F238E27FC236}">
                  <a16:creationId xmlns:a16="http://schemas.microsoft.com/office/drawing/2014/main" id="{010752B8-E37E-FCE7-E5F1-3F43A381E881}"/>
                </a:ext>
              </a:extLst>
            </p:cNvPr>
            <p:cNvSpPr/>
            <p:nvPr/>
          </p:nvSpPr>
          <p:spPr>
            <a:xfrm>
              <a:off x="8418382" y="4398361"/>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C</a:t>
              </a:r>
            </a:p>
          </p:txBody>
        </p:sp>
        <p:sp>
          <p:nvSpPr>
            <p:cNvPr id="99" name="Oval 98">
              <a:extLst>
                <a:ext uri="{FF2B5EF4-FFF2-40B4-BE49-F238E27FC236}">
                  <a16:creationId xmlns:a16="http://schemas.microsoft.com/office/drawing/2014/main" id="{0522FA33-E145-4815-4637-7F850AC8D103}"/>
                </a:ext>
              </a:extLst>
            </p:cNvPr>
            <p:cNvSpPr/>
            <p:nvPr/>
          </p:nvSpPr>
          <p:spPr>
            <a:xfrm>
              <a:off x="7149402" y="4897051"/>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E</a:t>
              </a:r>
            </a:p>
          </p:txBody>
        </p:sp>
        <p:sp>
          <p:nvSpPr>
            <p:cNvPr id="100" name="Oval 99">
              <a:extLst>
                <a:ext uri="{FF2B5EF4-FFF2-40B4-BE49-F238E27FC236}">
                  <a16:creationId xmlns:a16="http://schemas.microsoft.com/office/drawing/2014/main" id="{B8615014-B896-71A6-19A3-34D6CC8C59C5}"/>
                </a:ext>
              </a:extLst>
            </p:cNvPr>
            <p:cNvSpPr/>
            <p:nvPr/>
          </p:nvSpPr>
          <p:spPr>
            <a:xfrm>
              <a:off x="7660531" y="4897051"/>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F</a:t>
              </a:r>
            </a:p>
          </p:txBody>
        </p:sp>
        <p:sp>
          <p:nvSpPr>
            <p:cNvPr id="101" name="Oval 100">
              <a:extLst>
                <a:ext uri="{FF2B5EF4-FFF2-40B4-BE49-F238E27FC236}">
                  <a16:creationId xmlns:a16="http://schemas.microsoft.com/office/drawing/2014/main" id="{BAA5B58A-476E-B806-0E9A-F8A5A84A3833}"/>
                </a:ext>
              </a:extLst>
            </p:cNvPr>
            <p:cNvSpPr/>
            <p:nvPr/>
          </p:nvSpPr>
          <p:spPr>
            <a:xfrm>
              <a:off x="8149022" y="4900589"/>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G</a:t>
              </a:r>
            </a:p>
          </p:txBody>
        </p:sp>
        <p:sp>
          <p:nvSpPr>
            <p:cNvPr id="102" name="Oval 101">
              <a:extLst>
                <a:ext uri="{FF2B5EF4-FFF2-40B4-BE49-F238E27FC236}">
                  <a16:creationId xmlns:a16="http://schemas.microsoft.com/office/drawing/2014/main" id="{27BF93AE-F522-DD37-8281-C426A04CD301}"/>
                </a:ext>
              </a:extLst>
            </p:cNvPr>
            <p:cNvSpPr/>
            <p:nvPr/>
          </p:nvSpPr>
          <p:spPr>
            <a:xfrm>
              <a:off x="8677268" y="4897051"/>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H</a:t>
              </a:r>
            </a:p>
          </p:txBody>
        </p:sp>
        <p:cxnSp>
          <p:nvCxnSpPr>
            <p:cNvPr id="103" name="Straight Connector 102">
              <a:extLst>
                <a:ext uri="{FF2B5EF4-FFF2-40B4-BE49-F238E27FC236}">
                  <a16:creationId xmlns:a16="http://schemas.microsoft.com/office/drawing/2014/main" id="{1D113ADF-C9A8-8AA9-4E25-99D290F77DB5}"/>
                </a:ext>
              </a:extLst>
            </p:cNvPr>
            <p:cNvCxnSpPr>
              <a:stCxn id="96" idx="3"/>
              <a:endCxn id="97" idx="7"/>
            </p:cNvCxnSpPr>
            <p:nvPr/>
          </p:nvCxnSpPr>
          <p:spPr>
            <a:xfrm flipH="1">
              <a:off x="7697845" y="4158363"/>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28259F44-D8BD-20AB-7839-EE3F71500620}"/>
                </a:ext>
              </a:extLst>
            </p:cNvPr>
            <p:cNvCxnSpPr>
              <a:stCxn id="96" idx="5"/>
              <a:endCxn id="98" idx="1"/>
            </p:cNvCxnSpPr>
            <p:nvPr/>
          </p:nvCxnSpPr>
          <p:spPr>
            <a:xfrm>
              <a:off x="8206727" y="4158363"/>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2385EF4D-10D9-E11F-3B63-D47EA9AEC914}"/>
                </a:ext>
              </a:extLst>
            </p:cNvPr>
            <p:cNvCxnSpPr>
              <a:stCxn id="97" idx="3"/>
              <a:endCxn id="99" idx="0"/>
            </p:cNvCxnSpPr>
            <p:nvPr/>
          </p:nvCxnSpPr>
          <p:spPr>
            <a:xfrm flipH="1">
              <a:off x="7308428" y="4669835"/>
              <a:ext cx="164521" cy="22721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18F03513-52DD-374F-6A75-953E82484A3D}"/>
                </a:ext>
              </a:extLst>
            </p:cNvPr>
            <p:cNvCxnSpPr>
              <a:stCxn id="97" idx="5"/>
              <a:endCxn id="100" idx="0"/>
            </p:cNvCxnSpPr>
            <p:nvPr/>
          </p:nvCxnSpPr>
          <p:spPr>
            <a:xfrm>
              <a:off x="7697845" y="4669835"/>
              <a:ext cx="121712" cy="22721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B11C1690-C356-B417-5A06-60BE4632A420}"/>
                </a:ext>
              </a:extLst>
            </p:cNvPr>
            <p:cNvCxnSpPr>
              <a:stCxn id="98" idx="3"/>
              <a:endCxn id="101" idx="0"/>
            </p:cNvCxnSpPr>
            <p:nvPr/>
          </p:nvCxnSpPr>
          <p:spPr>
            <a:xfrm flipH="1">
              <a:off x="8308048" y="4669835"/>
              <a:ext cx="156912" cy="230754"/>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1A32170F-1185-969F-57D8-A97DF510B097}"/>
                </a:ext>
              </a:extLst>
            </p:cNvPr>
            <p:cNvCxnSpPr>
              <a:stCxn id="98" idx="5"/>
              <a:endCxn id="102" idx="0"/>
            </p:cNvCxnSpPr>
            <p:nvPr/>
          </p:nvCxnSpPr>
          <p:spPr>
            <a:xfrm>
              <a:off x="8689856" y="4669835"/>
              <a:ext cx="146438" cy="22721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0" name="Triangle 109">
              <a:extLst>
                <a:ext uri="{FF2B5EF4-FFF2-40B4-BE49-F238E27FC236}">
                  <a16:creationId xmlns:a16="http://schemas.microsoft.com/office/drawing/2014/main" id="{BBD9A519-4C67-2491-94C0-343FA19A2B1C}"/>
                </a:ext>
              </a:extLst>
            </p:cNvPr>
            <p:cNvSpPr/>
            <p:nvPr/>
          </p:nvSpPr>
          <p:spPr>
            <a:xfrm rot="5400000">
              <a:off x="6811080" y="4945638"/>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pic>
        <p:nvPicPr>
          <p:cNvPr id="3" name="Picture 2" descr="A screen shot of a computer code&#10;&#10;Description automatically generated">
            <a:extLst>
              <a:ext uri="{FF2B5EF4-FFF2-40B4-BE49-F238E27FC236}">
                <a16:creationId xmlns:a16="http://schemas.microsoft.com/office/drawing/2014/main" id="{571355DF-234E-19AD-C379-0CB702C93A82}"/>
              </a:ext>
            </a:extLst>
          </p:cNvPr>
          <p:cNvPicPr>
            <a:picLocks noChangeAspect="1"/>
          </p:cNvPicPr>
          <p:nvPr/>
        </p:nvPicPr>
        <p:blipFill rotWithShape="1">
          <a:blip r:embed="rId3"/>
          <a:srcRect l="9835" t="9989" r="9391" b="10722"/>
          <a:stretch/>
        </p:blipFill>
        <p:spPr>
          <a:xfrm>
            <a:off x="8173418" y="2127228"/>
            <a:ext cx="3934459" cy="3900065"/>
          </a:xfrm>
          <a:prstGeom prst="rect">
            <a:avLst/>
          </a:prstGeom>
        </p:spPr>
      </p:pic>
    </p:spTree>
    <p:extLst>
      <p:ext uri="{BB962C8B-B14F-4D97-AF65-F5344CB8AC3E}">
        <p14:creationId xmlns:p14="http://schemas.microsoft.com/office/powerpoint/2010/main" val="209693187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67</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costo uniforme o algoritmo de Dijkstra</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7" y="2225310"/>
            <a:ext cx="7076117" cy="3703903"/>
          </a:xfrm>
        </p:spPr>
        <p:txBody>
          <a:bodyPr>
            <a:normAutofit/>
          </a:bodyPr>
          <a:lstStyle/>
          <a:p>
            <a:pPr marL="0" indent="0">
              <a:buNone/>
            </a:pPr>
            <a:r>
              <a:rPr lang="es-ES" dirty="0"/>
              <a:t>En vez de expandir el nodo más superficial, la búsqueda de costo uniforme expande el nodo con el camino de costo más pequeño. </a:t>
            </a:r>
            <a:r>
              <a:rPr lang="es-ES" b="1" dirty="0">
                <a:solidFill>
                  <a:srgbClr val="C00000"/>
                </a:solidFill>
              </a:rPr>
              <a:t>Si todos los costos son iguales, es idéntico a la búsqueda primero en anchura.</a:t>
            </a:r>
          </a:p>
          <a:p>
            <a:pPr marL="0" indent="0">
              <a:buNone/>
            </a:pPr>
            <a:r>
              <a:rPr lang="es-ES" dirty="0"/>
              <a:t>Para que funcione todos los caminos deben tener un costo positivo y mayor que cero, sino puede entrar en bucles infinitos.</a:t>
            </a:r>
          </a:p>
          <a:p>
            <a:pPr marL="0" indent="0">
              <a:buNone/>
            </a:pPr>
            <a:r>
              <a:rPr lang="es-ES" dirty="0"/>
              <a:t>Este método de búsqueda expande los caminos más cortos y luego los más grandes.</a:t>
            </a:r>
          </a:p>
        </p:txBody>
      </p:sp>
      <p:pic>
        <p:nvPicPr>
          <p:cNvPr id="13" name="Picture 12" descr="A screen shot of a computer code&#10;&#10;Description automatically generated">
            <a:extLst>
              <a:ext uri="{FF2B5EF4-FFF2-40B4-BE49-F238E27FC236}">
                <a16:creationId xmlns:a16="http://schemas.microsoft.com/office/drawing/2014/main" id="{6E6B46D9-62EA-F503-418B-31A740872CAB}"/>
              </a:ext>
            </a:extLst>
          </p:cNvPr>
          <p:cNvPicPr>
            <a:picLocks noChangeAspect="1"/>
          </p:cNvPicPr>
          <p:nvPr/>
        </p:nvPicPr>
        <p:blipFill rotWithShape="1">
          <a:blip r:embed="rId3"/>
          <a:srcRect l="7661" t="9162" r="9615" b="9452"/>
          <a:stretch/>
        </p:blipFill>
        <p:spPr>
          <a:xfrm>
            <a:off x="7855130" y="2072806"/>
            <a:ext cx="4232367" cy="3863098"/>
          </a:xfrm>
          <a:prstGeom prst="rect">
            <a:avLst/>
          </a:prstGeom>
        </p:spPr>
      </p:pic>
    </p:spTree>
    <p:extLst>
      <p:ext uri="{BB962C8B-B14F-4D97-AF65-F5344CB8AC3E}">
        <p14:creationId xmlns:p14="http://schemas.microsoft.com/office/powerpoint/2010/main" val="267066972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68</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costo uniforme o algoritmo de Dijkstra</a:t>
            </a:r>
          </a:p>
        </p:txBody>
      </p:sp>
      <p:pic>
        <p:nvPicPr>
          <p:cNvPr id="13" name="Picture 12" descr="A screen shot of a computer code&#10;&#10;Description automatically generated">
            <a:extLst>
              <a:ext uri="{FF2B5EF4-FFF2-40B4-BE49-F238E27FC236}">
                <a16:creationId xmlns:a16="http://schemas.microsoft.com/office/drawing/2014/main" id="{6E6B46D9-62EA-F503-418B-31A740872CAB}"/>
              </a:ext>
            </a:extLst>
          </p:cNvPr>
          <p:cNvPicPr>
            <a:picLocks noChangeAspect="1"/>
          </p:cNvPicPr>
          <p:nvPr/>
        </p:nvPicPr>
        <p:blipFill rotWithShape="1">
          <a:blip r:embed="rId3"/>
          <a:srcRect l="7661" t="9162" r="9615" b="9452"/>
          <a:stretch/>
        </p:blipFill>
        <p:spPr>
          <a:xfrm>
            <a:off x="7855130" y="2072806"/>
            <a:ext cx="4232367" cy="3863098"/>
          </a:xfrm>
          <a:prstGeom prst="rect">
            <a:avLst/>
          </a:prstGeom>
        </p:spPr>
      </p:pic>
      <p:sp>
        <p:nvSpPr>
          <p:cNvPr id="9" name="Oval 8">
            <a:extLst>
              <a:ext uri="{FF2B5EF4-FFF2-40B4-BE49-F238E27FC236}">
                <a16:creationId xmlns:a16="http://schemas.microsoft.com/office/drawing/2014/main" id="{37D38EC3-0E29-D141-BD4C-0351B8D51594}"/>
              </a:ext>
            </a:extLst>
          </p:cNvPr>
          <p:cNvSpPr/>
          <p:nvPr/>
        </p:nvSpPr>
        <p:spPr>
          <a:xfrm>
            <a:off x="1798129" y="2885561"/>
            <a:ext cx="330925"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0" name="Oval 9">
            <a:extLst>
              <a:ext uri="{FF2B5EF4-FFF2-40B4-BE49-F238E27FC236}">
                <a16:creationId xmlns:a16="http://schemas.microsoft.com/office/drawing/2014/main" id="{B29838A7-FBA7-054F-8AD5-715EF87B7723}"/>
              </a:ext>
            </a:extLst>
          </p:cNvPr>
          <p:cNvSpPr/>
          <p:nvPr/>
        </p:nvSpPr>
        <p:spPr>
          <a:xfrm>
            <a:off x="3651260" y="2977001"/>
            <a:ext cx="330925" cy="330925"/>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1" name="Oval 10">
            <a:extLst>
              <a:ext uri="{FF2B5EF4-FFF2-40B4-BE49-F238E27FC236}">
                <a16:creationId xmlns:a16="http://schemas.microsoft.com/office/drawing/2014/main" id="{D2ACDC9D-F421-D4B9-FFEF-96F394468C69}"/>
              </a:ext>
            </a:extLst>
          </p:cNvPr>
          <p:cNvSpPr/>
          <p:nvPr/>
        </p:nvSpPr>
        <p:spPr>
          <a:xfrm>
            <a:off x="2314494" y="4212030"/>
            <a:ext cx="330925" cy="330925"/>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2" name="Oval 11">
            <a:extLst>
              <a:ext uri="{FF2B5EF4-FFF2-40B4-BE49-F238E27FC236}">
                <a16:creationId xmlns:a16="http://schemas.microsoft.com/office/drawing/2014/main" id="{9ECDE9D9-A7A6-F089-BF21-6F72DBE22EEB}"/>
              </a:ext>
            </a:extLst>
          </p:cNvPr>
          <p:cNvSpPr/>
          <p:nvPr/>
        </p:nvSpPr>
        <p:spPr>
          <a:xfrm>
            <a:off x="3982185" y="4843401"/>
            <a:ext cx="330925" cy="330925"/>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4D1DA31F-AE76-D444-5E8E-A238323B8E43}"/>
              </a:ext>
            </a:extLst>
          </p:cNvPr>
          <p:cNvSpPr/>
          <p:nvPr/>
        </p:nvSpPr>
        <p:spPr>
          <a:xfrm>
            <a:off x="6119241" y="4843401"/>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E</a:t>
            </a:r>
          </a:p>
        </p:txBody>
      </p:sp>
      <p:cxnSp>
        <p:nvCxnSpPr>
          <p:cNvPr id="16" name="Straight Connector 15">
            <a:extLst>
              <a:ext uri="{FF2B5EF4-FFF2-40B4-BE49-F238E27FC236}">
                <a16:creationId xmlns:a16="http://schemas.microsoft.com/office/drawing/2014/main" id="{5A8520F9-1AC5-6D0C-6A42-5CF4E329481A}"/>
              </a:ext>
            </a:extLst>
          </p:cNvPr>
          <p:cNvCxnSpPr>
            <a:stCxn id="9" idx="6"/>
            <a:endCxn id="10" idx="2"/>
          </p:cNvCxnSpPr>
          <p:nvPr/>
        </p:nvCxnSpPr>
        <p:spPr>
          <a:xfrm>
            <a:off x="2129054" y="3051024"/>
            <a:ext cx="1522206" cy="9144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45D735F-9873-E958-41E2-A0A903DAC750}"/>
              </a:ext>
            </a:extLst>
          </p:cNvPr>
          <p:cNvCxnSpPr>
            <a:stCxn id="9" idx="4"/>
            <a:endCxn id="11" idx="1"/>
          </p:cNvCxnSpPr>
          <p:nvPr/>
        </p:nvCxnSpPr>
        <p:spPr>
          <a:xfrm>
            <a:off x="1963592" y="3216486"/>
            <a:ext cx="399365" cy="104400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9072133-9981-A5CC-B890-EBBBA72C2DE1}"/>
              </a:ext>
            </a:extLst>
          </p:cNvPr>
          <p:cNvCxnSpPr>
            <a:stCxn id="11" idx="5"/>
            <a:endCxn id="12" idx="2"/>
          </p:cNvCxnSpPr>
          <p:nvPr/>
        </p:nvCxnSpPr>
        <p:spPr>
          <a:xfrm>
            <a:off x="2596956" y="4494492"/>
            <a:ext cx="1385229" cy="5143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4342BB1-5105-1630-74F4-A28CF1A717B2}"/>
              </a:ext>
            </a:extLst>
          </p:cNvPr>
          <p:cNvCxnSpPr>
            <a:stCxn id="12" idx="6"/>
            <a:endCxn id="14" idx="2"/>
          </p:cNvCxnSpPr>
          <p:nvPr/>
        </p:nvCxnSpPr>
        <p:spPr>
          <a:xfrm>
            <a:off x="4313110" y="5008864"/>
            <a:ext cx="1806131" cy="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C1E0206-C540-CF99-C74F-381BA2A520CA}"/>
              </a:ext>
            </a:extLst>
          </p:cNvPr>
          <p:cNvCxnSpPr>
            <a:stCxn id="10" idx="6"/>
            <a:endCxn id="14" idx="0"/>
          </p:cNvCxnSpPr>
          <p:nvPr/>
        </p:nvCxnSpPr>
        <p:spPr>
          <a:xfrm>
            <a:off x="3982185" y="3142464"/>
            <a:ext cx="2302519" cy="170093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7FE9DBC6-DAF6-0A74-7969-48AF23640A48}"/>
              </a:ext>
            </a:extLst>
          </p:cNvPr>
          <p:cNvSpPr txBox="1"/>
          <p:nvPr/>
        </p:nvSpPr>
        <p:spPr>
          <a:xfrm>
            <a:off x="2596956" y="2716418"/>
            <a:ext cx="418704" cy="369332"/>
          </a:xfrm>
          <a:prstGeom prst="rect">
            <a:avLst/>
          </a:prstGeom>
          <a:noFill/>
        </p:spPr>
        <p:txBody>
          <a:bodyPr wrap="none" rtlCol="0">
            <a:spAutoFit/>
          </a:bodyPr>
          <a:lstStyle/>
          <a:p>
            <a:r>
              <a:rPr lang="es-ES_tradnl" dirty="0"/>
              <a:t>99</a:t>
            </a:r>
          </a:p>
        </p:txBody>
      </p:sp>
      <p:sp>
        <p:nvSpPr>
          <p:cNvPr id="26" name="TextBox 25">
            <a:extLst>
              <a:ext uri="{FF2B5EF4-FFF2-40B4-BE49-F238E27FC236}">
                <a16:creationId xmlns:a16="http://schemas.microsoft.com/office/drawing/2014/main" id="{7810CAD2-7441-D409-5D55-5B8BB53C34FB}"/>
              </a:ext>
            </a:extLst>
          </p:cNvPr>
          <p:cNvSpPr txBox="1"/>
          <p:nvPr/>
        </p:nvSpPr>
        <p:spPr>
          <a:xfrm>
            <a:off x="2178252" y="3524462"/>
            <a:ext cx="418704" cy="369332"/>
          </a:xfrm>
          <a:prstGeom prst="rect">
            <a:avLst/>
          </a:prstGeom>
          <a:noFill/>
        </p:spPr>
        <p:txBody>
          <a:bodyPr wrap="none" rtlCol="0">
            <a:spAutoFit/>
          </a:bodyPr>
          <a:lstStyle/>
          <a:p>
            <a:r>
              <a:rPr lang="es-ES_tradnl" dirty="0"/>
              <a:t>80</a:t>
            </a:r>
          </a:p>
        </p:txBody>
      </p:sp>
      <p:sp>
        <p:nvSpPr>
          <p:cNvPr id="27" name="TextBox 26">
            <a:extLst>
              <a:ext uri="{FF2B5EF4-FFF2-40B4-BE49-F238E27FC236}">
                <a16:creationId xmlns:a16="http://schemas.microsoft.com/office/drawing/2014/main" id="{28DED1C3-B7AE-B477-2F3A-090A9DF834A2}"/>
              </a:ext>
            </a:extLst>
          </p:cNvPr>
          <p:cNvSpPr txBox="1"/>
          <p:nvPr/>
        </p:nvSpPr>
        <p:spPr>
          <a:xfrm>
            <a:off x="5111513" y="3618748"/>
            <a:ext cx="535724" cy="369332"/>
          </a:xfrm>
          <a:prstGeom prst="rect">
            <a:avLst/>
          </a:prstGeom>
          <a:noFill/>
        </p:spPr>
        <p:txBody>
          <a:bodyPr wrap="none" rtlCol="0">
            <a:spAutoFit/>
          </a:bodyPr>
          <a:lstStyle/>
          <a:p>
            <a:r>
              <a:rPr lang="es-ES_tradnl" dirty="0"/>
              <a:t>211</a:t>
            </a:r>
          </a:p>
        </p:txBody>
      </p:sp>
      <p:sp>
        <p:nvSpPr>
          <p:cNvPr id="28" name="TextBox 27">
            <a:extLst>
              <a:ext uri="{FF2B5EF4-FFF2-40B4-BE49-F238E27FC236}">
                <a16:creationId xmlns:a16="http://schemas.microsoft.com/office/drawing/2014/main" id="{CEFF35B7-A5C0-3ADA-93E2-F870A3D07656}"/>
              </a:ext>
            </a:extLst>
          </p:cNvPr>
          <p:cNvSpPr txBox="1"/>
          <p:nvPr/>
        </p:nvSpPr>
        <p:spPr>
          <a:xfrm>
            <a:off x="3091434" y="4329030"/>
            <a:ext cx="418704" cy="369332"/>
          </a:xfrm>
          <a:prstGeom prst="rect">
            <a:avLst/>
          </a:prstGeom>
          <a:noFill/>
        </p:spPr>
        <p:txBody>
          <a:bodyPr wrap="none" rtlCol="0">
            <a:spAutoFit/>
          </a:bodyPr>
          <a:lstStyle/>
          <a:p>
            <a:r>
              <a:rPr lang="es-ES_tradnl" dirty="0"/>
              <a:t>97</a:t>
            </a:r>
          </a:p>
        </p:txBody>
      </p:sp>
      <p:sp>
        <p:nvSpPr>
          <p:cNvPr id="29" name="TextBox 28">
            <a:extLst>
              <a:ext uri="{FF2B5EF4-FFF2-40B4-BE49-F238E27FC236}">
                <a16:creationId xmlns:a16="http://schemas.microsoft.com/office/drawing/2014/main" id="{00BB510C-1AF9-FB5C-E9D8-034406139F2F}"/>
              </a:ext>
            </a:extLst>
          </p:cNvPr>
          <p:cNvSpPr txBox="1"/>
          <p:nvPr/>
        </p:nvSpPr>
        <p:spPr>
          <a:xfrm>
            <a:off x="4822802" y="4639531"/>
            <a:ext cx="535724" cy="369332"/>
          </a:xfrm>
          <a:prstGeom prst="rect">
            <a:avLst/>
          </a:prstGeom>
          <a:noFill/>
        </p:spPr>
        <p:txBody>
          <a:bodyPr wrap="none" rtlCol="0">
            <a:spAutoFit/>
          </a:bodyPr>
          <a:lstStyle/>
          <a:p>
            <a:r>
              <a:rPr lang="es-ES_tradnl" dirty="0"/>
              <a:t>101</a:t>
            </a:r>
          </a:p>
        </p:txBody>
      </p:sp>
    </p:spTree>
    <p:extLst>
      <p:ext uri="{BB962C8B-B14F-4D97-AF65-F5344CB8AC3E}">
        <p14:creationId xmlns:p14="http://schemas.microsoft.com/office/powerpoint/2010/main" val="395161705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69</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profundidad</a:t>
            </a:r>
          </a:p>
        </p:txBody>
      </p:sp>
      <p:sp>
        <p:nvSpPr>
          <p:cNvPr id="9" name="Content Placeholder 3">
            <a:extLst>
              <a:ext uri="{FF2B5EF4-FFF2-40B4-BE49-F238E27FC236}">
                <a16:creationId xmlns:a16="http://schemas.microsoft.com/office/drawing/2014/main" id="{AB447DD8-A1D4-8C56-FC85-990942A0FAA7}"/>
              </a:ext>
            </a:extLst>
          </p:cNvPr>
          <p:cNvSpPr txBox="1">
            <a:spLocks/>
          </p:cNvSpPr>
          <p:nvPr/>
        </p:nvSpPr>
        <p:spPr>
          <a:xfrm>
            <a:off x="700637" y="2225311"/>
            <a:ext cx="7322716" cy="189917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dirty="0"/>
              <a:t>Siempre expande el nodo más profundo en la frontera actual del árbol de búsqueda. Cuando esos nodos se expanden, son quitados de la frontera, así entonces la búsqueda </a:t>
            </a:r>
            <a:r>
              <a:rPr lang="es-ES" b="1" dirty="0"/>
              <a:t>“retrocede” </a:t>
            </a:r>
            <a:r>
              <a:rPr lang="es-ES" dirty="0"/>
              <a:t>al siguiente nodo más superficial.</a:t>
            </a:r>
          </a:p>
          <a:p>
            <a:pPr marL="0" indent="0">
              <a:buFont typeface="Arial" panose="020B0604020202020204" pitchFamily="34" charset="0"/>
              <a:buNone/>
            </a:pPr>
            <a:r>
              <a:rPr lang="es-ES" dirty="0"/>
              <a:t>No encuentra la solución más eficiente, pero consume muy poca memoria O(</a:t>
            </a:r>
            <a:r>
              <a:rPr lang="es-ES" dirty="0" err="1"/>
              <a:t>bm</a:t>
            </a:r>
            <a:r>
              <a:rPr lang="es-ES" dirty="0"/>
              <a:t>), y el tiempo es proporcional a la cantidad de estados.  </a:t>
            </a:r>
          </a:p>
          <a:p>
            <a:pPr marL="0" indent="0">
              <a:buFont typeface="Arial" panose="020B0604020202020204" pitchFamily="34" charset="0"/>
              <a:buNone/>
            </a:pPr>
            <a:endParaRPr lang="es-ES" dirty="0"/>
          </a:p>
        </p:txBody>
      </p:sp>
      <p:grpSp>
        <p:nvGrpSpPr>
          <p:cNvPr id="10" name="Group 9">
            <a:extLst>
              <a:ext uri="{FF2B5EF4-FFF2-40B4-BE49-F238E27FC236}">
                <a16:creationId xmlns:a16="http://schemas.microsoft.com/office/drawing/2014/main" id="{54D41F35-3122-F794-3B79-B88A4C4650A2}"/>
              </a:ext>
            </a:extLst>
          </p:cNvPr>
          <p:cNvGrpSpPr/>
          <p:nvPr/>
        </p:nvGrpSpPr>
        <p:grpSpPr>
          <a:xfrm>
            <a:off x="340390" y="4382808"/>
            <a:ext cx="1643270" cy="1185550"/>
            <a:chOff x="847549" y="3870526"/>
            <a:chExt cx="1845918" cy="1331752"/>
          </a:xfrm>
        </p:grpSpPr>
        <p:sp>
          <p:nvSpPr>
            <p:cNvPr id="11" name="Oval 10">
              <a:extLst>
                <a:ext uri="{FF2B5EF4-FFF2-40B4-BE49-F238E27FC236}">
                  <a16:creationId xmlns:a16="http://schemas.microsoft.com/office/drawing/2014/main" id="{404D2CE9-9412-199E-6122-24C7B39BD1E3}"/>
                </a:ext>
              </a:extLst>
            </p:cNvPr>
            <p:cNvSpPr/>
            <p:nvPr/>
          </p:nvSpPr>
          <p:spPr>
            <a:xfrm>
              <a:off x="1633400"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2" name="Oval 11">
              <a:extLst>
                <a:ext uri="{FF2B5EF4-FFF2-40B4-BE49-F238E27FC236}">
                  <a16:creationId xmlns:a16="http://schemas.microsoft.com/office/drawing/2014/main" id="{2FE950A8-61D4-6977-A2F8-23B5D14F0DA1}"/>
                </a:ext>
              </a:extLst>
            </p:cNvPr>
            <p:cNvSpPr/>
            <p:nvPr/>
          </p:nvSpPr>
          <p:spPr>
            <a:xfrm>
              <a:off x="1124518"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14" name="Oval 13">
              <a:extLst>
                <a:ext uri="{FF2B5EF4-FFF2-40B4-BE49-F238E27FC236}">
                  <a16:creationId xmlns:a16="http://schemas.microsoft.com/office/drawing/2014/main" id="{58B9F14B-A5E9-48EF-7D11-96C526DD5A10}"/>
                </a:ext>
              </a:extLst>
            </p:cNvPr>
            <p:cNvSpPr/>
            <p:nvPr/>
          </p:nvSpPr>
          <p:spPr>
            <a:xfrm>
              <a:off x="2116529"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15" name="Oval 14">
              <a:extLst>
                <a:ext uri="{FF2B5EF4-FFF2-40B4-BE49-F238E27FC236}">
                  <a16:creationId xmlns:a16="http://schemas.microsoft.com/office/drawing/2014/main" id="{A59AAE0A-5017-BEC7-B75F-94C0B9FB446F}"/>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16" name="Oval 15">
              <a:extLst>
                <a:ext uri="{FF2B5EF4-FFF2-40B4-BE49-F238E27FC236}">
                  <a16:creationId xmlns:a16="http://schemas.microsoft.com/office/drawing/2014/main" id="{D6D97F94-4A79-C297-7535-73F05931F1FA}"/>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17" name="Oval 16">
              <a:extLst>
                <a:ext uri="{FF2B5EF4-FFF2-40B4-BE49-F238E27FC236}">
                  <a16:creationId xmlns:a16="http://schemas.microsoft.com/office/drawing/2014/main" id="{24051959-0560-0A10-9283-D1E2F72D236D}"/>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18" name="Oval 17">
              <a:extLst>
                <a:ext uri="{FF2B5EF4-FFF2-40B4-BE49-F238E27FC236}">
                  <a16:creationId xmlns:a16="http://schemas.microsoft.com/office/drawing/2014/main" id="{B6BFF61A-6103-7766-6D3F-E7E604270BD5}"/>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19" name="Straight Connector 18">
              <a:extLst>
                <a:ext uri="{FF2B5EF4-FFF2-40B4-BE49-F238E27FC236}">
                  <a16:creationId xmlns:a16="http://schemas.microsoft.com/office/drawing/2014/main" id="{F89B2257-C04F-4A2D-5238-D2A8D3FBF991}"/>
                </a:ext>
              </a:extLst>
            </p:cNvPr>
            <p:cNvCxnSpPr>
              <a:stCxn id="11" idx="3"/>
              <a:endCxn id="12"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C9DD995-50A1-9198-40A9-375A6EE841E4}"/>
                </a:ext>
              </a:extLst>
            </p:cNvPr>
            <p:cNvCxnSpPr>
              <a:stCxn id="11" idx="5"/>
              <a:endCxn id="14"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D8B8FCB-CA5D-E5C2-3BA3-76BFE3F44A73}"/>
                </a:ext>
              </a:extLst>
            </p:cNvPr>
            <p:cNvCxnSpPr>
              <a:stCxn id="12" idx="3"/>
              <a:endCxn id="15"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FAB3985-E1FD-36A8-1459-44C7A6619476}"/>
                </a:ext>
              </a:extLst>
            </p:cNvPr>
            <p:cNvCxnSpPr>
              <a:stCxn id="12" idx="5"/>
              <a:endCxn id="16"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E4BA418-9CF0-737A-4BB1-EEBA9AEE9D40}"/>
                </a:ext>
              </a:extLst>
            </p:cNvPr>
            <p:cNvCxnSpPr>
              <a:stCxn id="14" idx="3"/>
              <a:endCxn id="17"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D6250B1-D41F-B1FC-75BF-CA69E1830897}"/>
                </a:ext>
              </a:extLst>
            </p:cNvPr>
            <p:cNvCxnSpPr>
              <a:stCxn id="14" idx="5"/>
              <a:endCxn id="18"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5" name="Triangle 24">
              <a:extLst>
                <a:ext uri="{FF2B5EF4-FFF2-40B4-BE49-F238E27FC236}">
                  <a16:creationId xmlns:a16="http://schemas.microsoft.com/office/drawing/2014/main" id="{9DE0D1EA-E346-9496-1CA6-643C983C434C}"/>
                </a:ext>
              </a:extLst>
            </p:cNvPr>
            <p:cNvSpPr/>
            <p:nvPr/>
          </p:nvSpPr>
          <p:spPr>
            <a:xfrm rot="5400000">
              <a:off x="1314184" y="3917954"/>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26" name="Group 25">
            <a:extLst>
              <a:ext uri="{FF2B5EF4-FFF2-40B4-BE49-F238E27FC236}">
                <a16:creationId xmlns:a16="http://schemas.microsoft.com/office/drawing/2014/main" id="{4D56D663-4B9B-9FA4-28D0-90D9DEBE301A}"/>
              </a:ext>
            </a:extLst>
          </p:cNvPr>
          <p:cNvGrpSpPr/>
          <p:nvPr/>
        </p:nvGrpSpPr>
        <p:grpSpPr>
          <a:xfrm>
            <a:off x="2232643" y="4364542"/>
            <a:ext cx="1657612" cy="1185550"/>
            <a:chOff x="2883176" y="3870526"/>
            <a:chExt cx="1862029" cy="1331752"/>
          </a:xfrm>
        </p:grpSpPr>
        <p:sp>
          <p:nvSpPr>
            <p:cNvPr id="27" name="Oval 26">
              <a:extLst>
                <a:ext uri="{FF2B5EF4-FFF2-40B4-BE49-F238E27FC236}">
                  <a16:creationId xmlns:a16="http://schemas.microsoft.com/office/drawing/2014/main" id="{6E9571C8-F7E3-378B-E43B-1B1A3B6B3614}"/>
                </a:ext>
              </a:extLst>
            </p:cNvPr>
            <p:cNvSpPr/>
            <p:nvPr/>
          </p:nvSpPr>
          <p:spPr>
            <a:xfrm>
              <a:off x="3685138" y="3870526"/>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28" name="Oval 27">
              <a:extLst>
                <a:ext uri="{FF2B5EF4-FFF2-40B4-BE49-F238E27FC236}">
                  <a16:creationId xmlns:a16="http://schemas.microsoft.com/office/drawing/2014/main" id="{FDBA61EA-FE1B-DFBF-29CC-088A0A161218}"/>
                </a:ext>
              </a:extLst>
            </p:cNvPr>
            <p:cNvSpPr/>
            <p:nvPr/>
          </p:nvSpPr>
          <p:spPr>
            <a:xfrm>
              <a:off x="3176256"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B</a:t>
              </a:r>
            </a:p>
          </p:txBody>
        </p:sp>
        <p:sp>
          <p:nvSpPr>
            <p:cNvPr id="29" name="Oval 28">
              <a:extLst>
                <a:ext uri="{FF2B5EF4-FFF2-40B4-BE49-F238E27FC236}">
                  <a16:creationId xmlns:a16="http://schemas.microsoft.com/office/drawing/2014/main" id="{094C8B44-88AB-2BA9-4D73-2DB65B24CF24}"/>
                </a:ext>
              </a:extLst>
            </p:cNvPr>
            <p:cNvSpPr/>
            <p:nvPr/>
          </p:nvSpPr>
          <p:spPr>
            <a:xfrm>
              <a:off x="4168267" y="4381998"/>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30" name="Oval 29">
              <a:extLst>
                <a:ext uri="{FF2B5EF4-FFF2-40B4-BE49-F238E27FC236}">
                  <a16:creationId xmlns:a16="http://schemas.microsoft.com/office/drawing/2014/main" id="{1A1213AF-2D2B-EABB-07C8-0293A4D01CC1}"/>
                </a:ext>
              </a:extLst>
            </p:cNvPr>
            <p:cNvSpPr/>
            <p:nvPr/>
          </p:nvSpPr>
          <p:spPr>
            <a:xfrm>
              <a:off x="2899287"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a:t>
              </a:r>
            </a:p>
          </p:txBody>
        </p:sp>
        <p:sp>
          <p:nvSpPr>
            <p:cNvPr id="31" name="Oval 30">
              <a:extLst>
                <a:ext uri="{FF2B5EF4-FFF2-40B4-BE49-F238E27FC236}">
                  <a16:creationId xmlns:a16="http://schemas.microsoft.com/office/drawing/2014/main" id="{BDD355AC-00B0-7EF6-800B-3AD359906B60}"/>
                </a:ext>
              </a:extLst>
            </p:cNvPr>
            <p:cNvSpPr/>
            <p:nvPr/>
          </p:nvSpPr>
          <p:spPr>
            <a:xfrm>
              <a:off x="3410416"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F</a:t>
              </a:r>
            </a:p>
          </p:txBody>
        </p:sp>
        <p:sp>
          <p:nvSpPr>
            <p:cNvPr id="32" name="Oval 31">
              <a:extLst>
                <a:ext uri="{FF2B5EF4-FFF2-40B4-BE49-F238E27FC236}">
                  <a16:creationId xmlns:a16="http://schemas.microsoft.com/office/drawing/2014/main" id="{33AF68A4-9416-C7A5-C5F1-0B51DD4DB068}"/>
                </a:ext>
              </a:extLst>
            </p:cNvPr>
            <p:cNvSpPr/>
            <p:nvPr/>
          </p:nvSpPr>
          <p:spPr>
            <a:xfrm>
              <a:off x="3898907" y="4884226"/>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33" name="Oval 32">
              <a:extLst>
                <a:ext uri="{FF2B5EF4-FFF2-40B4-BE49-F238E27FC236}">
                  <a16:creationId xmlns:a16="http://schemas.microsoft.com/office/drawing/2014/main" id="{7001EEB3-E7C2-423E-505A-B40236DC0E2F}"/>
                </a:ext>
              </a:extLst>
            </p:cNvPr>
            <p:cNvSpPr/>
            <p:nvPr/>
          </p:nvSpPr>
          <p:spPr>
            <a:xfrm>
              <a:off x="4427153"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34" name="Straight Connector 33">
              <a:extLst>
                <a:ext uri="{FF2B5EF4-FFF2-40B4-BE49-F238E27FC236}">
                  <a16:creationId xmlns:a16="http://schemas.microsoft.com/office/drawing/2014/main" id="{96345101-3B72-587B-111A-C75A81C981AE}"/>
                </a:ext>
              </a:extLst>
            </p:cNvPr>
            <p:cNvCxnSpPr>
              <a:stCxn id="27" idx="3"/>
              <a:endCxn id="28" idx="7"/>
            </p:cNvCxnSpPr>
            <p:nvPr/>
          </p:nvCxnSpPr>
          <p:spPr>
            <a:xfrm flipH="1">
              <a:off x="3447730" y="4142000"/>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12C9DB1-2C37-B9A1-15D8-D17DFD34B650}"/>
                </a:ext>
              </a:extLst>
            </p:cNvPr>
            <p:cNvCxnSpPr>
              <a:stCxn id="27" idx="5"/>
              <a:endCxn id="29" idx="1"/>
            </p:cNvCxnSpPr>
            <p:nvPr/>
          </p:nvCxnSpPr>
          <p:spPr>
            <a:xfrm>
              <a:off x="3956612" y="4142000"/>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7229153-7226-D2C2-3526-D1F64C22FB2F}"/>
                </a:ext>
              </a:extLst>
            </p:cNvPr>
            <p:cNvCxnSpPr>
              <a:stCxn id="28" idx="3"/>
              <a:endCxn id="30" idx="0"/>
            </p:cNvCxnSpPr>
            <p:nvPr/>
          </p:nvCxnSpPr>
          <p:spPr>
            <a:xfrm flipH="1">
              <a:off x="3058313" y="4653472"/>
              <a:ext cx="164521"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9ED8CF0-5344-B266-09BB-EA3230C9CF45}"/>
                </a:ext>
              </a:extLst>
            </p:cNvPr>
            <p:cNvCxnSpPr>
              <a:stCxn id="28" idx="5"/>
              <a:endCxn id="31" idx="0"/>
            </p:cNvCxnSpPr>
            <p:nvPr/>
          </p:nvCxnSpPr>
          <p:spPr>
            <a:xfrm>
              <a:off x="3447730" y="4653472"/>
              <a:ext cx="121712"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752D58D-3781-411C-9EFF-EC3607E886C1}"/>
                </a:ext>
              </a:extLst>
            </p:cNvPr>
            <p:cNvCxnSpPr>
              <a:stCxn id="29" idx="3"/>
              <a:endCxn id="32" idx="0"/>
            </p:cNvCxnSpPr>
            <p:nvPr/>
          </p:nvCxnSpPr>
          <p:spPr>
            <a:xfrm flipH="1">
              <a:off x="4057933" y="4653472"/>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B6C303BF-F176-CA9F-861B-7E3976CE5839}"/>
                </a:ext>
              </a:extLst>
            </p:cNvPr>
            <p:cNvCxnSpPr>
              <a:stCxn id="29" idx="5"/>
              <a:endCxn id="33" idx="0"/>
            </p:cNvCxnSpPr>
            <p:nvPr/>
          </p:nvCxnSpPr>
          <p:spPr>
            <a:xfrm>
              <a:off x="4439741" y="4653472"/>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40" name="Triangle 39">
              <a:extLst>
                <a:ext uri="{FF2B5EF4-FFF2-40B4-BE49-F238E27FC236}">
                  <a16:creationId xmlns:a16="http://schemas.microsoft.com/office/drawing/2014/main" id="{15D654AF-7036-EDA4-B63A-854C4F3944A5}"/>
                </a:ext>
              </a:extLst>
            </p:cNvPr>
            <p:cNvSpPr/>
            <p:nvPr/>
          </p:nvSpPr>
          <p:spPr>
            <a:xfrm rot="5400000">
              <a:off x="2850951" y="4430585"/>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41" name="Group 40">
            <a:extLst>
              <a:ext uri="{FF2B5EF4-FFF2-40B4-BE49-F238E27FC236}">
                <a16:creationId xmlns:a16="http://schemas.microsoft.com/office/drawing/2014/main" id="{DFBC2FE9-C9B6-6D03-061D-95CC3CB0ABEC}"/>
              </a:ext>
            </a:extLst>
          </p:cNvPr>
          <p:cNvGrpSpPr/>
          <p:nvPr/>
        </p:nvGrpSpPr>
        <p:grpSpPr>
          <a:xfrm>
            <a:off x="4025520" y="4358186"/>
            <a:ext cx="1892916" cy="1207023"/>
            <a:chOff x="4629241" y="3886888"/>
            <a:chExt cx="2088523" cy="1331752"/>
          </a:xfrm>
        </p:grpSpPr>
        <p:sp>
          <p:nvSpPr>
            <p:cNvPr id="42" name="Oval 41">
              <a:extLst>
                <a:ext uri="{FF2B5EF4-FFF2-40B4-BE49-F238E27FC236}">
                  <a16:creationId xmlns:a16="http://schemas.microsoft.com/office/drawing/2014/main" id="{09EB0A77-E6D5-9ADB-5A52-C03074AD5C0B}"/>
                </a:ext>
              </a:extLst>
            </p:cNvPr>
            <p:cNvSpPr/>
            <p:nvPr/>
          </p:nvSpPr>
          <p:spPr>
            <a:xfrm>
              <a:off x="5657697" y="388688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43" name="Oval 42">
              <a:extLst>
                <a:ext uri="{FF2B5EF4-FFF2-40B4-BE49-F238E27FC236}">
                  <a16:creationId xmlns:a16="http://schemas.microsoft.com/office/drawing/2014/main" id="{604238C0-12DA-2CEB-97FE-6A94EF8F3EE2}"/>
                </a:ext>
              </a:extLst>
            </p:cNvPr>
            <p:cNvSpPr/>
            <p:nvPr/>
          </p:nvSpPr>
          <p:spPr>
            <a:xfrm>
              <a:off x="5148815" y="439836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B</a:t>
              </a:r>
            </a:p>
          </p:txBody>
        </p:sp>
        <p:sp>
          <p:nvSpPr>
            <p:cNvPr id="44" name="Oval 43">
              <a:extLst>
                <a:ext uri="{FF2B5EF4-FFF2-40B4-BE49-F238E27FC236}">
                  <a16:creationId xmlns:a16="http://schemas.microsoft.com/office/drawing/2014/main" id="{FF249254-0608-7939-285C-7AB599FF50D0}"/>
                </a:ext>
              </a:extLst>
            </p:cNvPr>
            <p:cNvSpPr/>
            <p:nvPr/>
          </p:nvSpPr>
          <p:spPr>
            <a:xfrm>
              <a:off x="6140826" y="4398360"/>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45" name="Oval 44">
              <a:extLst>
                <a:ext uri="{FF2B5EF4-FFF2-40B4-BE49-F238E27FC236}">
                  <a16:creationId xmlns:a16="http://schemas.microsoft.com/office/drawing/2014/main" id="{D845F7F5-FEE0-5831-C062-030C7550CE79}"/>
                </a:ext>
              </a:extLst>
            </p:cNvPr>
            <p:cNvSpPr/>
            <p:nvPr/>
          </p:nvSpPr>
          <p:spPr>
            <a:xfrm>
              <a:off x="4871846" y="489705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E</a:t>
              </a:r>
            </a:p>
          </p:txBody>
        </p:sp>
        <p:sp>
          <p:nvSpPr>
            <p:cNvPr id="46" name="Oval 45">
              <a:extLst>
                <a:ext uri="{FF2B5EF4-FFF2-40B4-BE49-F238E27FC236}">
                  <a16:creationId xmlns:a16="http://schemas.microsoft.com/office/drawing/2014/main" id="{7A8E9DF6-ABDD-351E-0C05-BA7DEE27D198}"/>
                </a:ext>
              </a:extLst>
            </p:cNvPr>
            <p:cNvSpPr/>
            <p:nvPr/>
          </p:nvSpPr>
          <p:spPr>
            <a:xfrm>
              <a:off x="5382975" y="4897050"/>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F</a:t>
              </a:r>
            </a:p>
          </p:txBody>
        </p:sp>
        <p:sp>
          <p:nvSpPr>
            <p:cNvPr id="47" name="Oval 46">
              <a:extLst>
                <a:ext uri="{FF2B5EF4-FFF2-40B4-BE49-F238E27FC236}">
                  <a16:creationId xmlns:a16="http://schemas.microsoft.com/office/drawing/2014/main" id="{DC5FB2C1-7CD5-13C7-58D1-02945FC2D6CC}"/>
                </a:ext>
              </a:extLst>
            </p:cNvPr>
            <p:cNvSpPr/>
            <p:nvPr/>
          </p:nvSpPr>
          <p:spPr>
            <a:xfrm>
              <a:off x="5871466" y="49005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48" name="Oval 47">
              <a:extLst>
                <a:ext uri="{FF2B5EF4-FFF2-40B4-BE49-F238E27FC236}">
                  <a16:creationId xmlns:a16="http://schemas.microsoft.com/office/drawing/2014/main" id="{A4218E11-AADE-D5CF-0BCA-C590472B3C93}"/>
                </a:ext>
              </a:extLst>
            </p:cNvPr>
            <p:cNvSpPr/>
            <p:nvPr/>
          </p:nvSpPr>
          <p:spPr>
            <a:xfrm>
              <a:off x="6399712" y="4897050"/>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49" name="Straight Connector 48">
              <a:extLst>
                <a:ext uri="{FF2B5EF4-FFF2-40B4-BE49-F238E27FC236}">
                  <a16:creationId xmlns:a16="http://schemas.microsoft.com/office/drawing/2014/main" id="{9E0F8315-8E86-AE09-8470-17E305A3B86C}"/>
                </a:ext>
              </a:extLst>
            </p:cNvPr>
            <p:cNvCxnSpPr>
              <a:stCxn id="42" idx="3"/>
              <a:endCxn id="43" idx="7"/>
            </p:cNvCxnSpPr>
            <p:nvPr/>
          </p:nvCxnSpPr>
          <p:spPr>
            <a:xfrm flipH="1">
              <a:off x="5420289" y="4158362"/>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D6F46D1-7408-CDE7-6B56-E11E9A5455BA}"/>
                </a:ext>
              </a:extLst>
            </p:cNvPr>
            <p:cNvCxnSpPr>
              <a:stCxn id="42" idx="5"/>
              <a:endCxn id="44" idx="1"/>
            </p:cNvCxnSpPr>
            <p:nvPr/>
          </p:nvCxnSpPr>
          <p:spPr>
            <a:xfrm>
              <a:off x="5929171" y="4158362"/>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E6ECAA3-8FEC-B039-860A-7053D3618B87}"/>
                </a:ext>
              </a:extLst>
            </p:cNvPr>
            <p:cNvCxnSpPr>
              <a:stCxn id="43" idx="3"/>
              <a:endCxn id="45" idx="0"/>
            </p:cNvCxnSpPr>
            <p:nvPr/>
          </p:nvCxnSpPr>
          <p:spPr>
            <a:xfrm flipH="1">
              <a:off x="5030872" y="4669834"/>
              <a:ext cx="164521" cy="22721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3DA66305-5FCD-47E6-CBAD-5636E73E192D}"/>
                </a:ext>
              </a:extLst>
            </p:cNvPr>
            <p:cNvCxnSpPr>
              <a:stCxn id="43" idx="5"/>
              <a:endCxn id="46" idx="0"/>
            </p:cNvCxnSpPr>
            <p:nvPr/>
          </p:nvCxnSpPr>
          <p:spPr>
            <a:xfrm>
              <a:off x="5420289" y="4669834"/>
              <a:ext cx="121712" cy="22721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C55FD10D-2324-F952-BF8E-8CC250383BE0}"/>
                </a:ext>
              </a:extLst>
            </p:cNvPr>
            <p:cNvCxnSpPr>
              <a:stCxn id="44" idx="3"/>
              <a:endCxn id="47" idx="0"/>
            </p:cNvCxnSpPr>
            <p:nvPr/>
          </p:nvCxnSpPr>
          <p:spPr>
            <a:xfrm flipH="1">
              <a:off x="6030492" y="4669834"/>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417C651-9242-A5BD-3609-BFE9B44D6900}"/>
                </a:ext>
              </a:extLst>
            </p:cNvPr>
            <p:cNvCxnSpPr>
              <a:stCxn id="44" idx="5"/>
              <a:endCxn id="48" idx="0"/>
            </p:cNvCxnSpPr>
            <p:nvPr/>
          </p:nvCxnSpPr>
          <p:spPr>
            <a:xfrm>
              <a:off x="6412300" y="4669834"/>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5" name="Triangle 54">
              <a:extLst>
                <a:ext uri="{FF2B5EF4-FFF2-40B4-BE49-F238E27FC236}">
                  <a16:creationId xmlns:a16="http://schemas.microsoft.com/office/drawing/2014/main" id="{DAD8AA99-43E8-1060-821A-54674911F174}"/>
                </a:ext>
              </a:extLst>
            </p:cNvPr>
            <p:cNvSpPr/>
            <p:nvPr/>
          </p:nvSpPr>
          <p:spPr>
            <a:xfrm rot="5400000">
              <a:off x="4597016" y="4944207"/>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dirty="0"/>
            </a:p>
          </p:txBody>
        </p:sp>
      </p:grpSp>
      <p:grpSp>
        <p:nvGrpSpPr>
          <p:cNvPr id="72" name="Group 71">
            <a:extLst>
              <a:ext uri="{FF2B5EF4-FFF2-40B4-BE49-F238E27FC236}">
                <a16:creationId xmlns:a16="http://schemas.microsoft.com/office/drawing/2014/main" id="{F1F577A0-7A3A-AB4D-89F9-DBA1F8882AB5}"/>
              </a:ext>
            </a:extLst>
          </p:cNvPr>
          <p:cNvGrpSpPr/>
          <p:nvPr/>
        </p:nvGrpSpPr>
        <p:grpSpPr>
          <a:xfrm>
            <a:off x="6122946" y="4364542"/>
            <a:ext cx="1673033" cy="1207023"/>
            <a:chOff x="4871846" y="3886888"/>
            <a:chExt cx="1845918" cy="1331752"/>
          </a:xfrm>
        </p:grpSpPr>
        <p:sp>
          <p:nvSpPr>
            <p:cNvPr id="73" name="Oval 72">
              <a:extLst>
                <a:ext uri="{FF2B5EF4-FFF2-40B4-BE49-F238E27FC236}">
                  <a16:creationId xmlns:a16="http://schemas.microsoft.com/office/drawing/2014/main" id="{6D1AC30C-6737-0865-A183-A75EEBC1034D}"/>
                </a:ext>
              </a:extLst>
            </p:cNvPr>
            <p:cNvSpPr/>
            <p:nvPr/>
          </p:nvSpPr>
          <p:spPr>
            <a:xfrm>
              <a:off x="5657697" y="388688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74" name="Oval 73">
              <a:extLst>
                <a:ext uri="{FF2B5EF4-FFF2-40B4-BE49-F238E27FC236}">
                  <a16:creationId xmlns:a16="http://schemas.microsoft.com/office/drawing/2014/main" id="{85D7DF9F-AC67-69F7-52B9-D74F6669BD37}"/>
                </a:ext>
              </a:extLst>
            </p:cNvPr>
            <p:cNvSpPr/>
            <p:nvPr/>
          </p:nvSpPr>
          <p:spPr>
            <a:xfrm>
              <a:off x="5148815" y="439836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B</a:t>
              </a:r>
            </a:p>
          </p:txBody>
        </p:sp>
        <p:sp>
          <p:nvSpPr>
            <p:cNvPr id="75" name="Oval 74">
              <a:extLst>
                <a:ext uri="{FF2B5EF4-FFF2-40B4-BE49-F238E27FC236}">
                  <a16:creationId xmlns:a16="http://schemas.microsoft.com/office/drawing/2014/main" id="{4A68E4B7-1021-00BE-FD78-E82C10823AE7}"/>
                </a:ext>
              </a:extLst>
            </p:cNvPr>
            <p:cNvSpPr/>
            <p:nvPr/>
          </p:nvSpPr>
          <p:spPr>
            <a:xfrm>
              <a:off x="6140826" y="4398360"/>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76" name="Oval 75">
              <a:extLst>
                <a:ext uri="{FF2B5EF4-FFF2-40B4-BE49-F238E27FC236}">
                  <a16:creationId xmlns:a16="http://schemas.microsoft.com/office/drawing/2014/main" id="{C15F2D95-BC2C-1F4E-33C4-243117E12EE4}"/>
                </a:ext>
              </a:extLst>
            </p:cNvPr>
            <p:cNvSpPr/>
            <p:nvPr/>
          </p:nvSpPr>
          <p:spPr>
            <a:xfrm>
              <a:off x="4871846" y="489705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E</a:t>
              </a:r>
            </a:p>
          </p:txBody>
        </p:sp>
        <p:sp>
          <p:nvSpPr>
            <p:cNvPr id="77" name="Oval 76">
              <a:extLst>
                <a:ext uri="{FF2B5EF4-FFF2-40B4-BE49-F238E27FC236}">
                  <a16:creationId xmlns:a16="http://schemas.microsoft.com/office/drawing/2014/main" id="{04270551-32EC-EA0A-4325-AF39EB9A968A}"/>
                </a:ext>
              </a:extLst>
            </p:cNvPr>
            <p:cNvSpPr/>
            <p:nvPr/>
          </p:nvSpPr>
          <p:spPr>
            <a:xfrm>
              <a:off x="5382975" y="489705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F</a:t>
              </a:r>
            </a:p>
          </p:txBody>
        </p:sp>
        <p:sp>
          <p:nvSpPr>
            <p:cNvPr id="78" name="Oval 77">
              <a:extLst>
                <a:ext uri="{FF2B5EF4-FFF2-40B4-BE49-F238E27FC236}">
                  <a16:creationId xmlns:a16="http://schemas.microsoft.com/office/drawing/2014/main" id="{1A4025BF-53CC-04FE-727D-D387E6F8DBE8}"/>
                </a:ext>
              </a:extLst>
            </p:cNvPr>
            <p:cNvSpPr/>
            <p:nvPr/>
          </p:nvSpPr>
          <p:spPr>
            <a:xfrm>
              <a:off x="5871466" y="49005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79" name="Oval 78">
              <a:extLst>
                <a:ext uri="{FF2B5EF4-FFF2-40B4-BE49-F238E27FC236}">
                  <a16:creationId xmlns:a16="http://schemas.microsoft.com/office/drawing/2014/main" id="{B163E1AE-1779-1AB8-A615-05AFD15F2D80}"/>
                </a:ext>
              </a:extLst>
            </p:cNvPr>
            <p:cNvSpPr/>
            <p:nvPr/>
          </p:nvSpPr>
          <p:spPr>
            <a:xfrm>
              <a:off x="6399712" y="4897050"/>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80" name="Straight Connector 79">
              <a:extLst>
                <a:ext uri="{FF2B5EF4-FFF2-40B4-BE49-F238E27FC236}">
                  <a16:creationId xmlns:a16="http://schemas.microsoft.com/office/drawing/2014/main" id="{766143FC-867E-06B7-E8DE-7DC222EC8A50}"/>
                </a:ext>
              </a:extLst>
            </p:cNvPr>
            <p:cNvCxnSpPr>
              <a:stCxn id="73" idx="3"/>
              <a:endCxn id="74" idx="7"/>
            </p:cNvCxnSpPr>
            <p:nvPr/>
          </p:nvCxnSpPr>
          <p:spPr>
            <a:xfrm flipH="1">
              <a:off x="5420289" y="4158362"/>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1DF8D53-CA8D-3A39-E568-8B979D695BD5}"/>
                </a:ext>
              </a:extLst>
            </p:cNvPr>
            <p:cNvCxnSpPr>
              <a:stCxn id="73" idx="5"/>
              <a:endCxn id="75" idx="1"/>
            </p:cNvCxnSpPr>
            <p:nvPr/>
          </p:nvCxnSpPr>
          <p:spPr>
            <a:xfrm>
              <a:off x="5929171" y="4158362"/>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767A1B8-2FE2-2944-10C6-D426FF929955}"/>
                </a:ext>
              </a:extLst>
            </p:cNvPr>
            <p:cNvCxnSpPr>
              <a:stCxn id="74" idx="3"/>
              <a:endCxn id="76" idx="0"/>
            </p:cNvCxnSpPr>
            <p:nvPr/>
          </p:nvCxnSpPr>
          <p:spPr>
            <a:xfrm flipH="1">
              <a:off x="5030872" y="4669834"/>
              <a:ext cx="164521" cy="22721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B10BDBC-0ED4-10FF-634B-92B0BE952521}"/>
                </a:ext>
              </a:extLst>
            </p:cNvPr>
            <p:cNvCxnSpPr>
              <a:stCxn id="74" idx="5"/>
              <a:endCxn id="77" idx="0"/>
            </p:cNvCxnSpPr>
            <p:nvPr/>
          </p:nvCxnSpPr>
          <p:spPr>
            <a:xfrm>
              <a:off x="5420289" y="4669834"/>
              <a:ext cx="121712" cy="22721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55C613C9-3E35-1B20-8383-9C87E8A015AB}"/>
                </a:ext>
              </a:extLst>
            </p:cNvPr>
            <p:cNvCxnSpPr>
              <a:stCxn id="75" idx="3"/>
              <a:endCxn id="78" idx="0"/>
            </p:cNvCxnSpPr>
            <p:nvPr/>
          </p:nvCxnSpPr>
          <p:spPr>
            <a:xfrm flipH="1">
              <a:off x="6030492" y="4669834"/>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1EECA6C9-DDFB-194D-4D3E-CC66D6E92ACA}"/>
                </a:ext>
              </a:extLst>
            </p:cNvPr>
            <p:cNvCxnSpPr>
              <a:stCxn id="75" idx="5"/>
              <a:endCxn id="79" idx="0"/>
            </p:cNvCxnSpPr>
            <p:nvPr/>
          </p:nvCxnSpPr>
          <p:spPr>
            <a:xfrm>
              <a:off x="6412300" y="4669834"/>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6" name="Triangle 85">
              <a:extLst>
                <a:ext uri="{FF2B5EF4-FFF2-40B4-BE49-F238E27FC236}">
                  <a16:creationId xmlns:a16="http://schemas.microsoft.com/office/drawing/2014/main" id="{E46774E1-29E8-184D-94EA-FDACC8910066}"/>
                </a:ext>
              </a:extLst>
            </p:cNvPr>
            <p:cNvSpPr/>
            <p:nvPr/>
          </p:nvSpPr>
          <p:spPr>
            <a:xfrm rot="5400000">
              <a:off x="5095822" y="4945637"/>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dirty="0"/>
            </a:p>
          </p:txBody>
        </p:sp>
      </p:grpSp>
      <p:pic>
        <p:nvPicPr>
          <p:cNvPr id="88" name="Picture 87" descr="A screen shot of a computer code&#10;&#10;Description automatically generated">
            <a:extLst>
              <a:ext uri="{FF2B5EF4-FFF2-40B4-BE49-F238E27FC236}">
                <a16:creationId xmlns:a16="http://schemas.microsoft.com/office/drawing/2014/main" id="{18C807D7-83E2-249C-DCF2-98F0377F8F09}"/>
              </a:ext>
            </a:extLst>
          </p:cNvPr>
          <p:cNvPicPr>
            <a:picLocks noChangeAspect="1"/>
          </p:cNvPicPr>
          <p:nvPr/>
        </p:nvPicPr>
        <p:blipFill rotWithShape="1">
          <a:blip r:embed="rId3"/>
          <a:srcRect l="10097" t="9804" r="10653" b="10924"/>
          <a:stretch/>
        </p:blipFill>
        <p:spPr>
          <a:xfrm>
            <a:off x="8059720" y="2127228"/>
            <a:ext cx="3770589" cy="3808676"/>
          </a:xfrm>
          <a:prstGeom prst="rect">
            <a:avLst/>
          </a:prstGeom>
        </p:spPr>
      </p:pic>
    </p:spTree>
    <p:extLst>
      <p:ext uri="{BB962C8B-B14F-4D97-AF65-F5344CB8AC3E}">
        <p14:creationId xmlns:p14="http://schemas.microsoft.com/office/powerpoint/2010/main" val="2171078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BA910-E7BB-4C6D-CD83-23F2ACA4F3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2954EC-EFD5-EFDA-3FEF-9A9D772DBC0D}"/>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2B22BB19-6058-5669-37BF-CC707474141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ED6189A-C72D-B361-4763-C6C294840924}"/>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4" name="Content Placeholder 3">
            <a:extLst>
              <a:ext uri="{FF2B5EF4-FFF2-40B4-BE49-F238E27FC236}">
                <a16:creationId xmlns:a16="http://schemas.microsoft.com/office/drawing/2014/main" id="{2DB5D676-254E-8DA4-B7A0-3D534CB114E6}"/>
              </a:ext>
            </a:extLst>
          </p:cNvPr>
          <p:cNvSpPr>
            <a:spLocks noGrp="1"/>
          </p:cNvSpPr>
          <p:nvPr>
            <p:ph idx="1"/>
          </p:nvPr>
        </p:nvSpPr>
        <p:spPr>
          <a:xfrm>
            <a:off x="700635" y="2293126"/>
            <a:ext cx="10691265" cy="3636088"/>
          </a:xfrm>
        </p:spPr>
        <p:txBody>
          <a:bodyPr>
            <a:normAutofit fontScale="92500" lnSpcReduction="10000"/>
          </a:bodyPr>
          <a:lstStyle/>
          <a:p>
            <a:pPr marL="0" indent="0">
              <a:buNone/>
            </a:pPr>
            <a:r>
              <a:rPr lang="es-ES_tradnl" dirty="0"/>
              <a:t>El </a:t>
            </a:r>
            <a:r>
              <a:rPr lang="es-ES_tradnl" b="1" dirty="0">
                <a:solidFill>
                  <a:schemeClr val="accent2">
                    <a:lumMod val="75000"/>
                  </a:schemeClr>
                </a:solidFill>
              </a:rPr>
              <a:t>modelo estándar </a:t>
            </a:r>
            <a:r>
              <a:rPr lang="es-ES_tradnl" dirty="0"/>
              <a:t>asume que se va a un objetivo específico a resolver… algo que, en la vida real, es mucho más difícil especificar el objetivo completamente y correctamente.</a:t>
            </a:r>
          </a:p>
          <a:p>
            <a:pPr marL="0" indent="0">
              <a:buNone/>
            </a:pPr>
            <a:r>
              <a:rPr lang="es-ES_tradnl" dirty="0"/>
              <a:t>El balance de lograr un acuerdo entre nuestras preferencias y el objetivo que tiene la maquina se llama problema de alineaciones de valores. </a:t>
            </a:r>
          </a:p>
          <a:p>
            <a:pPr marL="0" indent="0">
              <a:buNone/>
            </a:pPr>
            <a:endParaRPr lang="es-ES_tradnl" dirty="0"/>
          </a:p>
          <a:p>
            <a:pPr marL="0" indent="0">
              <a:buNone/>
            </a:pPr>
            <a:r>
              <a:rPr lang="es-ES_tradnl" dirty="0"/>
              <a:t>En la vida real, esto no es posible. Por lo que el modelo estándar </a:t>
            </a:r>
            <a:r>
              <a:rPr lang="es-ES_tradnl" b="1" dirty="0">
                <a:solidFill>
                  <a:srgbClr val="C00000"/>
                </a:solidFill>
              </a:rPr>
              <a:t>no</a:t>
            </a:r>
            <a:r>
              <a:rPr lang="es-ES_tradnl" dirty="0"/>
              <a:t> es apropiado. Se necesita una nueva formulación.</a:t>
            </a:r>
          </a:p>
          <a:p>
            <a:pPr marL="0" indent="0">
              <a:buNone/>
            </a:pPr>
            <a:r>
              <a:rPr lang="es-ES" sz="2000" dirty="0"/>
              <a:t>Cuando una máquina sabe que no conoce el objetivo completo, tiene un incentivo para actuar con cautela, pedir permiso, aprender más sobre nuestras preferencias a través de la observación y ceder al control humano. </a:t>
            </a:r>
            <a:endParaRPr lang="es-ES_tradnl" dirty="0"/>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D457CE45-23C4-D6AF-3118-E088D5B7FDD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spTree>
    <p:extLst>
      <p:ext uri="{BB962C8B-B14F-4D97-AF65-F5344CB8AC3E}">
        <p14:creationId xmlns:p14="http://schemas.microsoft.com/office/powerpoint/2010/main" val="125151290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70</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profundidad limitada</a:t>
            </a:r>
          </a:p>
        </p:txBody>
      </p:sp>
      <p:sp>
        <p:nvSpPr>
          <p:cNvPr id="9" name="Content Placeholder 3">
            <a:extLst>
              <a:ext uri="{FF2B5EF4-FFF2-40B4-BE49-F238E27FC236}">
                <a16:creationId xmlns:a16="http://schemas.microsoft.com/office/drawing/2014/main" id="{AB447DD8-A1D4-8C56-FC85-990942A0FAA7}"/>
              </a:ext>
            </a:extLst>
          </p:cNvPr>
          <p:cNvSpPr txBox="1">
            <a:spLocks/>
          </p:cNvSpPr>
          <p:nvPr/>
        </p:nvSpPr>
        <p:spPr>
          <a:xfrm>
            <a:off x="700637" y="2225311"/>
            <a:ext cx="7041283" cy="227752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dirty="0"/>
              <a:t>Para los casos de árboles muy grandes o infinitos, se puede limitar la búsqueda en profundidad hasta un cierto nivel. Por ejemplo, si elegimos una profundidad de 2, se llegaría hasta los nodos B y C.</a:t>
            </a:r>
          </a:p>
          <a:p>
            <a:pPr marL="0" indent="0">
              <a:buFont typeface="Arial" panose="020B0604020202020204" pitchFamily="34" charset="0"/>
              <a:buNone/>
            </a:pPr>
            <a:r>
              <a:rPr lang="es-ES" dirty="0"/>
              <a:t>Esto restringe que tan profundo avanza, pero la dificultad está en que se debe elegir la profundidad. </a:t>
            </a:r>
          </a:p>
          <a:p>
            <a:pPr marL="0" indent="0">
              <a:buNone/>
            </a:pPr>
            <a:r>
              <a:rPr lang="es-ES" dirty="0"/>
              <a:t>Complejidad en tiempo </a:t>
            </a:r>
            <a:r>
              <a:rPr lang="es-ES" sz="2000" dirty="0"/>
              <a:t>O(</a:t>
            </a:r>
            <a:r>
              <a:rPr lang="es-ES" sz="2000" dirty="0" err="1"/>
              <a:t>b</a:t>
            </a:r>
            <a:r>
              <a:rPr lang="es-ES" sz="2000" baseline="30000" dirty="0" err="1"/>
              <a:t>l</a:t>
            </a:r>
            <a:r>
              <a:rPr lang="es-ES" sz="2000" dirty="0"/>
              <a:t>) y en memoria O(</a:t>
            </a:r>
            <a:r>
              <a:rPr lang="es-ES" sz="2000" dirty="0" err="1"/>
              <a:t>bl</a:t>
            </a:r>
            <a:r>
              <a:rPr lang="es-ES" sz="2000" dirty="0"/>
              <a:t>) </a:t>
            </a:r>
            <a:endParaRPr lang="es-ES" dirty="0"/>
          </a:p>
          <a:p>
            <a:pPr marL="0" indent="0">
              <a:buFont typeface="Arial" panose="020B0604020202020204" pitchFamily="34" charset="0"/>
              <a:buNone/>
            </a:pPr>
            <a:endParaRPr lang="es-ES" dirty="0"/>
          </a:p>
          <a:p>
            <a:pPr marL="0" indent="0">
              <a:buFont typeface="Arial" panose="020B0604020202020204" pitchFamily="34" charset="0"/>
              <a:buNone/>
            </a:pPr>
            <a:endParaRPr lang="es-ES" dirty="0"/>
          </a:p>
        </p:txBody>
      </p:sp>
      <p:grpSp>
        <p:nvGrpSpPr>
          <p:cNvPr id="10" name="Group 9">
            <a:extLst>
              <a:ext uri="{FF2B5EF4-FFF2-40B4-BE49-F238E27FC236}">
                <a16:creationId xmlns:a16="http://schemas.microsoft.com/office/drawing/2014/main" id="{54D41F35-3122-F794-3B79-B88A4C4650A2}"/>
              </a:ext>
            </a:extLst>
          </p:cNvPr>
          <p:cNvGrpSpPr/>
          <p:nvPr/>
        </p:nvGrpSpPr>
        <p:grpSpPr>
          <a:xfrm>
            <a:off x="1387611" y="4728013"/>
            <a:ext cx="1643270" cy="1185550"/>
            <a:chOff x="847549" y="3870526"/>
            <a:chExt cx="1845918" cy="1331752"/>
          </a:xfrm>
        </p:grpSpPr>
        <p:sp>
          <p:nvSpPr>
            <p:cNvPr id="11" name="Oval 10">
              <a:extLst>
                <a:ext uri="{FF2B5EF4-FFF2-40B4-BE49-F238E27FC236}">
                  <a16:creationId xmlns:a16="http://schemas.microsoft.com/office/drawing/2014/main" id="{404D2CE9-9412-199E-6122-24C7B39BD1E3}"/>
                </a:ext>
              </a:extLst>
            </p:cNvPr>
            <p:cNvSpPr/>
            <p:nvPr/>
          </p:nvSpPr>
          <p:spPr>
            <a:xfrm>
              <a:off x="1633400"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2" name="Oval 11">
              <a:extLst>
                <a:ext uri="{FF2B5EF4-FFF2-40B4-BE49-F238E27FC236}">
                  <a16:creationId xmlns:a16="http://schemas.microsoft.com/office/drawing/2014/main" id="{2FE950A8-61D4-6977-A2F8-23B5D14F0DA1}"/>
                </a:ext>
              </a:extLst>
            </p:cNvPr>
            <p:cNvSpPr/>
            <p:nvPr/>
          </p:nvSpPr>
          <p:spPr>
            <a:xfrm>
              <a:off x="1124518"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14" name="Oval 13">
              <a:extLst>
                <a:ext uri="{FF2B5EF4-FFF2-40B4-BE49-F238E27FC236}">
                  <a16:creationId xmlns:a16="http://schemas.microsoft.com/office/drawing/2014/main" id="{58B9F14B-A5E9-48EF-7D11-96C526DD5A10}"/>
                </a:ext>
              </a:extLst>
            </p:cNvPr>
            <p:cNvSpPr/>
            <p:nvPr/>
          </p:nvSpPr>
          <p:spPr>
            <a:xfrm>
              <a:off x="2116529"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15" name="Oval 14">
              <a:extLst>
                <a:ext uri="{FF2B5EF4-FFF2-40B4-BE49-F238E27FC236}">
                  <a16:creationId xmlns:a16="http://schemas.microsoft.com/office/drawing/2014/main" id="{A59AAE0A-5017-BEC7-B75F-94C0B9FB446F}"/>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16" name="Oval 15">
              <a:extLst>
                <a:ext uri="{FF2B5EF4-FFF2-40B4-BE49-F238E27FC236}">
                  <a16:creationId xmlns:a16="http://schemas.microsoft.com/office/drawing/2014/main" id="{D6D97F94-4A79-C297-7535-73F05931F1FA}"/>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17" name="Oval 16">
              <a:extLst>
                <a:ext uri="{FF2B5EF4-FFF2-40B4-BE49-F238E27FC236}">
                  <a16:creationId xmlns:a16="http://schemas.microsoft.com/office/drawing/2014/main" id="{24051959-0560-0A10-9283-D1E2F72D236D}"/>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18" name="Oval 17">
              <a:extLst>
                <a:ext uri="{FF2B5EF4-FFF2-40B4-BE49-F238E27FC236}">
                  <a16:creationId xmlns:a16="http://schemas.microsoft.com/office/drawing/2014/main" id="{B6BFF61A-6103-7766-6D3F-E7E604270BD5}"/>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19" name="Straight Connector 18">
              <a:extLst>
                <a:ext uri="{FF2B5EF4-FFF2-40B4-BE49-F238E27FC236}">
                  <a16:creationId xmlns:a16="http://schemas.microsoft.com/office/drawing/2014/main" id="{F89B2257-C04F-4A2D-5238-D2A8D3FBF991}"/>
                </a:ext>
              </a:extLst>
            </p:cNvPr>
            <p:cNvCxnSpPr>
              <a:stCxn id="11" idx="3"/>
              <a:endCxn id="12"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C9DD995-50A1-9198-40A9-375A6EE841E4}"/>
                </a:ext>
              </a:extLst>
            </p:cNvPr>
            <p:cNvCxnSpPr>
              <a:stCxn id="11" idx="5"/>
              <a:endCxn id="14"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D8B8FCB-CA5D-E5C2-3BA3-76BFE3F44A73}"/>
                </a:ext>
              </a:extLst>
            </p:cNvPr>
            <p:cNvCxnSpPr>
              <a:stCxn id="12" idx="3"/>
              <a:endCxn id="15"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FAB3985-E1FD-36A8-1459-44C7A6619476}"/>
                </a:ext>
              </a:extLst>
            </p:cNvPr>
            <p:cNvCxnSpPr>
              <a:stCxn id="12" idx="5"/>
              <a:endCxn id="16"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E4BA418-9CF0-737A-4BB1-EEBA9AEE9D40}"/>
                </a:ext>
              </a:extLst>
            </p:cNvPr>
            <p:cNvCxnSpPr>
              <a:stCxn id="14" idx="3"/>
              <a:endCxn id="17"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D6250B1-D41F-B1FC-75BF-CA69E1830897}"/>
                </a:ext>
              </a:extLst>
            </p:cNvPr>
            <p:cNvCxnSpPr>
              <a:stCxn id="14" idx="5"/>
              <a:endCxn id="18"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5" name="Triangle 24">
              <a:extLst>
                <a:ext uri="{FF2B5EF4-FFF2-40B4-BE49-F238E27FC236}">
                  <a16:creationId xmlns:a16="http://schemas.microsoft.com/office/drawing/2014/main" id="{9DE0D1EA-E346-9496-1CA6-643C983C434C}"/>
                </a:ext>
              </a:extLst>
            </p:cNvPr>
            <p:cNvSpPr/>
            <p:nvPr/>
          </p:nvSpPr>
          <p:spPr>
            <a:xfrm rot="5400000">
              <a:off x="1314184" y="3917954"/>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26" name="Group 25">
            <a:extLst>
              <a:ext uri="{FF2B5EF4-FFF2-40B4-BE49-F238E27FC236}">
                <a16:creationId xmlns:a16="http://schemas.microsoft.com/office/drawing/2014/main" id="{4D56D663-4B9B-9FA4-28D0-90D9DEBE301A}"/>
              </a:ext>
            </a:extLst>
          </p:cNvPr>
          <p:cNvGrpSpPr/>
          <p:nvPr/>
        </p:nvGrpSpPr>
        <p:grpSpPr>
          <a:xfrm>
            <a:off x="3279864" y="4709747"/>
            <a:ext cx="1657612" cy="1185550"/>
            <a:chOff x="2883176" y="3870526"/>
            <a:chExt cx="1862029" cy="1331752"/>
          </a:xfrm>
        </p:grpSpPr>
        <p:sp>
          <p:nvSpPr>
            <p:cNvPr id="27" name="Oval 26">
              <a:extLst>
                <a:ext uri="{FF2B5EF4-FFF2-40B4-BE49-F238E27FC236}">
                  <a16:creationId xmlns:a16="http://schemas.microsoft.com/office/drawing/2014/main" id="{6E9571C8-F7E3-378B-E43B-1B1A3B6B3614}"/>
                </a:ext>
              </a:extLst>
            </p:cNvPr>
            <p:cNvSpPr/>
            <p:nvPr/>
          </p:nvSpPr>
          <p:spPr>
            <a:xfrm>
              <a:off x="3685138" y="3870526"/>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28" name="Oval 27">
              <a:extLst>
                <a:ext uri="{FF2B5EF4-FFF2-40B4-BE49-F238E27FC236}">
                  <a16:creationId xmlns:a16="http://schemas.microsoft.com/office/drawing/2014/main" id="{FDBA61EA-FE1B-DFBF-29CC-088A0A161218}"/>
                </a:ext>
              </a:extLst>
            </p:cNvPr>
            <p:cNvSpPr/>
            <p:nvPr/>
          </p:nvSpPr>
          <p:spPr>
            <a:xfrm>
              <a:off x="3176256"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B</a:t>
              </a:r>
            </a:p>
          </p:txBody>
        </p:sp>
        <p:sp>
          <p:nvSpPr>
            <p:cNvPr id="29" name="Oval 28">
              <a:extLst>
                <a:ext uri="{FF2B5EF4-FFF2-40B4-BE49-F238E27FC236}">
                  <a16:creationId xmlns:a16="http://schemas.microsoft.com/office/drawing/2014/main" id="{094C8B44-88AB-2BA9-4D73-2DB65B24CF24}"/>
                </a:ext>
              </a:extLst>
            </p:cNvPr>
            <p:cNvSpPr/>
            <p:nvPr/>
          </p:nvSpPr>
          <p:spPr>
            <a:xfrm>
              <a:off x="4168267" y="4381998"/>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30" name="Oval 29">
              <a:extLst>
                <a:ext uri="{FF2B5EF4-FFF2-40B4-BE49-F238E27FC236}">
                  <a16:creationId xmlns:a16="http://schemas.microsoft.com/office/drawing/2014/main" id="{1A1213AF-2D2B-EABB-07C8-0293A4D01CC1}"/>
                </a:ext>
              </a:extLst>
            </p:cNvPr>
            <p:cNvSpPr/>
            <p:nvPr/>
          </p:nvSpPr>
          <p:spPr>
            <a:xfrm>
              <a:off x="2899287"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a:t>
              </a:r>
            </a:p>
          </p:txBody>
        </p:sp>
        <p:sp>
          <p:nvSpPr>
            <p:cNvPr id="31" name="Oval 30">
              <a:extLst>
                <a:ext uri="{FF2B5EF4-FFF2-40B4-BE49-F238E27FC236}">
                  <a16:creationId xmlns:a16="http://schemas.microsoft.com/office/drawing/2014/main" id="{BDD355AC-00B0-7EF6-800B-3AD359906B60}"/>
                </a:ext>
              </a:extLst>
            </p:cNvPr>
            <p:cNvSpPr/>
            <p:nvPr/>
          </p:nvSpPr>
          <p:spPr>
            <a:xfrm>
              <a:off x="3410416"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F</a:t>
              </a:r>
            </a:p>
          </p:txBody>
        </p:sp>
        <p:sp>
          <p:nvSpPr>
            <p:cNvPr id="32" name="Oval 31">
              <a:extLst>
                <a:ext uri="{FF2B5EF4-FFF2-40B4-BE49-F238E27FC236}">
                  <a16:creationId xmlns:a16="http://schemas.microsoft.com/office/drawing/2014/main" id="{33AF68A4-9416-C7A5-C5F1-0B51DD4DB068}"/>
                </a:ext>
              </a:extLst>
            </p:cNvPr>
            <p:cNvSpPr/>
            <p:nvPr/>
          </p:nvSpPr>
          <p:spPr>
            <a:xfrm>
              <a:off x="3898907" y="4884226"/>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33" name="Oval 32">
              <a:extLst>
                <a:ext uri="{FF2B5EF4-FFF2-40B4-BE49-F238E27FC236}">
                  <a16:creationId xmlns:a16="http://schemas.microsoft.com/office/drawing/2014/main" id="{7001EEB3-E7C2-423E-505A-B40236DC0E2F}"/>
                </a:ext>
              </a:extLst>
            </p:cNvPr>
            <p:cNvSpPr/>
            <p:nvPr/>
          </p:nvSpPr>
          <p:spPr>
            <a:xfrm>
              <a:off x="4427153"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34" name="Straight Connector 33">
              <a:extLst>
                <a:ext uri="{FF2B5EF4-FFF2-40B4-BE49-F238E27FC236}">
                  <a16:creationId xmlns:a16="http://schemas.microsoft.com/office/drawing/2014/main" id="{96345101-3B72-587B-111A-C75A81C981AE}"/>
                </a:ext>
              </a:extLst>
            </p:cNvPr>
            <p:cNvCxnSpPr>
              <a:stCxn id="27" idx="3"/>
              <a:endCxn id="28" idx="7"/>
            </p:cNvCxnSpPr>
            <p:nvPr/>
          </p:nvCxnSpPr>
          <p:spPr>
            <a:xfrm flipH="1">
              <a:off x="3447730" y="4142000"/>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12C9DB1-2C37-B9A1-15D8-D17DFD34B650}"/>
                </a:ext>
              </a:extLst>
            </p:cNvPr>
            <p:cNvCxnSpPr>
              <a:stCxn id="27" idx="5"/>
              <a:endCxn id="29" idx="1"/>
            </p:cNvCxnSpPr>
            <p:nvPr/>
          </p:nvCxnSpPr>
          <p:spPr>
            <a:xfrm>
              <a:off x="3956612" y="4142000"/>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7229153-7226-D2C2-3526-D1F64C22FB2F}"/>
                </a:ext>
              </a:extLst>
            </p:cNvPr>
            <p:cNvCxnSpPr>
              <a:stCxn id="28" idx="3"/>
              <a:endCxn id="30" idx="0"/>
            </p:cNvCxnSpPr>
            <p:nvPr/>
          </p:nvCxnSpPr>
          <p:spPr>
            <a:xfrm flipH="1">
              <a:off x="3058313" y="4653472"/>
              <a:ext cx="164521"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9ED8CF0-5344-B266-09BB-EA3230C9CF45}"/>
                </a:ext>
              </a:extLst>
            </p:cNvPr>
            <p:cNvCxnSpPr>
              <a:stCxn id="28" idx="5"/>
              <a:endCxn id="31" idx="0"/>
            </p:cNvCxnSpPr>
            <p:nvPr/>
          </p:nvCxnSpPr>
          <p:spPr>
            <a:xfrm>
              <a:off x="3447730" y="4653472"/>
              <a:ext cx="121712"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752D58D-3781-411C-9EFF-EC3607E886C1}"/>
                </a:ext>
              </a:extLst>
            </p:cNvPr>
            <p:cNvCxnSpPr>
              <a:stCxn id="29" idx="3"/>
              <a:endCxn id="32" idx="0"/>
            </p:cNvCxnSpPr>
            <p:nvPr/>
          </p:nvCxnSpPr>
          <p:spPr>
            <a:xfrm flipH="1">
              <a:off x="4057933" y="4653472"/>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B6C303BF-F176-CA9F-861B-7E3976CE5839}"/>
                </a:ext>
              </a:extLst>
            </p:cNvPr>
            <p:cNvCxnSpPr>
              <a:stCxn id="29" idx="5"/>
              <a:endCxn id="33" idx="0"/>
            </p:cNvCxnSpPr>
            <p:nvPr/>
          </p:nvCxnSpPr>
          <p:spPr>
            <a:xfrm>
              <a:off x="4439741" y="4653472"/>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40" name="Triangle 39">
              <a:extLst>
                <a:ext uri="{FF2B5EF4-FFF2-40B4-BE49-F238E27FC236}">
                  <a16:creationId xmlns:a16="http://schemas.microsoft.com/office/drawing/2014/main" id="{15D654AF-7036-EDA4-B63A-854C4F3944A5}"/>
                </a:ext>
              </a:extLst>
            </p:cNvPr>
            <p:cNvSpPr/>
            <p:nvPr/>
          </p:nvSpPr>
          <p:spPr>
            <a:xfrm rot="5400000">
              <a:off x="2850951" y="4430585"/>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3" name="Group 2">
            <a:extLst>
              <a:ext uri="{FF2B5EF4-FFF2-40B4-BE49-F238E27FC236}">
                <a16:creationId xmlns:a16="http://schemas.microsoft.com/office/drawing/2014/main" id="{5104AE94-D849-0D6F-2070-0009D6AAD530}"/>
              </a:ext>
            </a:extLst>
          </p:cNvPr>
          <p:cNvGrpSpPr/>
          <p:nvPr/>
        </p:nvGrpSpPr>
        <p:grpSpPr>
          <a:xfrm>
            <a:off x="5096400" y="4706598"/>
            <a:ext cx="1643270" cy="1185550"/>
            <a:chOff x="2899287" y="3870526"/>
            <a:chExt cx="1845918" cy="1331752"/>
          </a:xfrm>
        </p:grpSpPr>
        <p:sp>
          <p:nvSpPr>
            <p:cNvPr id="4" name="Oval 3">
              <a:extLst>
                <a:ext uri="{FF2B5EF4-FFF2-40B4-BE49-F238E27FC236}">
                  <a16:creationId xmlns:a16="http://schemas.microsoft.com/office/drawing/2014/main" id="{1C3F76B1-68FF-E6EB-40F3-11661EC51BE6}"/>
                </a:ext>
              </a:extLst>
            </p:cNvPr>
            <p:cNvSpPr/>
            <p:nvPr/>
          </p:nvSpPr>
          <p:spPr>
            <a:xfrm>
              <a:off x="3685138" y="3870526"/>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8" name="Oval 7">
              <a:extLst>
                <a:ext uri="{FF2B5EF4-FFF2-40B4-BE49-F238E27FC236}">
                  <a16:creationId xmlns:a16="http://schemas.microsoft.com/office/drawing/2014/main" id="{57EA6303-C6CF-A517-25EB-72E9902F8660}"/>
                </a:ext>
              </a:extLst>
            </p:cNvPr>
            <p:cNvSpPr/>
            <p:nvPr/>
          </p:nvSpPr>
          <p:spPr>
            <a:xfrm>
              <a:off x="3176256" y="438199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B</a:t>
              </a:r>
            </a:p>
          </p:txBody>
        </p:sp>
        <p:sp>
          <p:nvSpPr>
            <p:cNvPr id="13" name="Oval 12">
              <a:extLst>
                <a:ext uri="{FF2B5EF4-FFF2-40B4-BE49-F238E27FC236}">
                  <a16:creationId xmlns:a16="http://schemas.microsoft.com/office/drawing/2014/main" id="{079E1ECE-39F1-C2B5-0299-64C736773CF9}"/>
                </a:ext>
              </a:extLst>
            </p:cNvPr>
            <p:cNvSpPr/>
            <p:nvPr/>
          </p:nvSpPr>
          <p:spPr>
            <a:xfrm>
              <a:off x="4168267" y="4381998"/>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30B0AF76-9DCF-922C-29DA-8B3EBF591EDC}"/>
                </a:ext>
              </a:extLst>
            </p:cNvPr>
            <p:cNvSpPr/>
            <p:nvPr/>
          </p:nvSpPr>
          <p:spPr>
            <a:xfrm>
              <a:off x="2899287"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a:t>
              </a:r>
            </a:p>
          </p:txBody>
        </p:sp>
        <p:sp>
          <p:nvSpPr>
            <p:cNvPr id="57" name="Oval 56">
              <a:extLst>
                <a:ext uri="{FF2B5EF4-FFF2-40B4-BE49-F238E27FC236}">
                  <a16:creationId xmlns:a16="http://schemas.microsoft.com/office/drawing/2014/main" id="{0BB7F0E8-64DC-DD29-5CB5-11610D2E0801}"/>
                </a:ext>
              </a:extLst>
            </p:cNvPr>
            <p:cNvSpPr/>
            <p:nvPr/>
          </p:nvSpPr>
          <p:spPr>
            <a:xfrm>
              <a:off x="3410416"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F</a:t>
              </a:r>
            </a:p>
          </p:txBody>
        </p:sp>
        <p:sp>
          <p:nvSpPr>
            <p:cNvPr id="58" name="Oval 57">
              <a:extLst>
                <a:ext uri="{FF2B5EF4-FFF2-40B4-BE49-F238E27FC236}">
                  <a16:creationId xmlns:a16="http://schemas.microsoft.com/office/drawing/2014/main" id="{FBC95E8A-15B5-DFD1-7685-45829662523E}"/>
                </a:ext>
              </a:extLst>
            </p:cNvPr>
            <p:cNvSpPr/>
            <p:nvPr/>
          </p:nvSpPr>
          <p:spPr>
            <a:xfrm>
              <a:off x="3898907" y="4884226"/>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59" name="Oval 58">
              <a:extLst>
                <a:ext uri="{FF2B5EF4-FFF2-40B4-BE49-F238E27FC236}">
                  <a16:creationId xmlns:a16="http://schemas.microsoft.com/office/drawing/2014/main" id="{2FAFB83B-B818-57E7-0573-2B087D57CE9C}"/>
                </a:ext>
              </a:extLst>
            </p:cNvPr>
            <p:cNvSpPr/>
            <p:nvPr/>
          </p:nvSpPr>
          <p:spPr>
            <a:xfrm>
              <a:off x="4427153"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60" name="Straight Connector 59">
              <a:extLst>
                <a:ext uri="{FF2B5EF4-FFF2-40B4-BE49-F238E27FC236}">
                  <a16:creationId xmlns:a16="http://schemas.microsoft.com/office/drawing/2014/main" id="{83C79396-7DE3-3410-B92E-01026DB47174}"/>
                </a:ext>
              </a:extLst>
            </p:cNvPr>
            <p:cNvCxnSpPr>
              <a:stCxn id="4" idx="3"/>
              <a:endCxn id="8" idx="7"/>
            </p:cNvCxnSpPr>
            <p:nvPr/>
          </p:nvCxnSpPr>
          <p:spPr>
            <a:xfrm flipH="1">
              <a:off x="3447730" y="4142000"/>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7AF8CFB2-5BE2-EAB3-1B10-4FFC6C94E614}"/>
                </a:ext>
              </a:extLst>
            </p:cNvPr>
            <p:cNvCxnSpPr>
              <a:stCxn id="4" idx="5"/>
              <a:endCxn id="13" idx="1"/>
            </p:cNvCxnSpPr>
            <p:nvPr/>
          </p:nvCxnSpPr>
          <p:spPr>
            <a:xfrm>
              <a:off x="3956612" y="4142000"/>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B051669-773B-734F-4E54-27F4A69AFA17}"/>
                </a:ext>
              </a:extLst>
            </p:cNvPr>
            <p:cNvCxnSpPr>
              <a:stCxn id="8" idx="3"/>
              <a:endCxn id="56" idx="0"/>
            </p:cNvCxnSpPr>
            <p:nvPr/>
          </p:nvCxnSpPr>
          <p:spPr>
            <a:xfrm flipH="1">
              <a:off x="3058313" y="4653472"/>
              <a:ext cx="164521"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D4E6DEF-6CBB-B1AD-C838-2BD0DCE2148B}"/>
                </a:ext>
              </a:extLst>
            </p:cNvPr>
            <p:cNvCxnSpPr>
              <a:stCxn id="8" idx="5"/>
              <a:endCxn id="57" idx="0"/>
            </p:cNvCxnSpPr>
            <p:nvPr/>
          </p:nvCxnSpPr>
          <p:spPr>
            <a:xfrm>
              <a:off x="3447730" y="4653472"/>
              <a:ext cx="121712"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210A0C3F-1139-DB9B-6A2B-82A5E1CBB76C}"/>
                </a:ext>
              </a:extLst>
            </p:cNvPr>
            <p:cNvCxnSpPr>
              <a:stCxn id="13" idx="3"/>
              <a:endCxn id="58" idx="0"/>
            </p:cNvCxnSpPr>
            <p:nvPr/>
          </p:nvCxnSpPr>
          <p:spPr>
            <a:xfrm flipH="1">
              <a:off x="4057933" y="4653472"/>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FFDDF763-A54F-345B-255E-C2D08454BFBE}"/>
                </a:ext>
              </a:extLst>
            </p:cNvPr>
            <p:cNvCxnSpPr>
              <a:stCxn id="13" idx="5"/>
              <a:endCxn id="59" idx="0"/>
            </p:cNvCxnSpPr>
            <p:nvPr/>
          </p:nvCxnSpPr>
          <p:spPr>
            <a:xfrm>
              <a:off x="4439741" y="4653472"/>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6" name="Triangle 65">
              <a:extLst>
                <a:ext uri="{FF2B5EF4-FFF2-40B4-BE49-F238E27FC236}">
                  <a16:creationId xmlns:a16="http://schemas.microsoft.com/office/drawing/2014/main" id="{AA9F0786-C16A-C35B-73D7-7EA8D3C0D909}"/>
                </a:ext>
              </a:extLst>
            </p:cNvPr>
            <p:cNvSpPr/>
            <p:nvPr/>
          </p:nvSpPr>
          <p:spPr>
            <a:xfrm rot="5400000">
              <a:off x="3846749" y="4420280"/>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pic>
        <p:nvPicPr>
          <p:cNvPr id="68" name="Picture 67" descr="A screen shot of a computer program&#10;&#10;Description automatically generated">
            <a:extLst>
              <a:ext uri="{FF2B5EF4-FFF2-40B4-BE49-F238E27FC236}">
                <a16:creationId xmlns:a16="http://schemas.microsoft.com/office/drawing/2014/main" id="{BD2016A4-7C60-62C5-AAC6-F64617EE885C}"/>
              </a:ext>
            </a:extLst>
          </p:cNvPr>
          <p:cNvPicPr>
            <a:picLocks noChangeAspect="1"/>
          </p:cNvPicPr>
          <p:nvPr/>
        </p:nvPicPr>
        <p:blipFill rotWithShape="1">
          <a:blip r:embed="rId3"/>
          <a:srcRect l="7456" t="7399" r="6941" b="6727"/>
          <a:stretch/>
        </p:blipFill>
        <p:spPr>
          <a:xfrm>
            <a:off x="7815239" y="1820661"/>
            <a:ext cx="4268228" cy="4251431"/>
          </a:xfrm>
          <a:prstGeom prst="rect">
            <a:avLst/>
          </a:prstGeom>
        </p:spPr>
      </p:pic>
    </p:spTree>
    <p:extLst>
      <p:ext uri="{BB962C8B-B14F-4D97-AF65-F5344CB8AC3E}">
        <p14:creationId xmlns:p14="http://schemas.microsoft.com/office/powerpoint/2010/main" val="242731367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71</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profundidad limitada con profundidad iterativa</a:t>
            </a:r>
          </a:p>
        </p:txBody>
      </p:sp>
      <p:sp>
        <p:nvSpPr>
          <p:cNvPr id="9" name="Content Placeholder 3">
            <a:extLst>
              <a:ext uri="{FF2B5EF4-FFF2-40B4-BE49-F238E27FC236}">
                <a16:creationId xmlns:a16="http://schemas.microsoft.com/office/drawing/2014/main" id="{AB447DD8-A1D4-8C56-FC85-990942A0FAA7}"/>
              </a:ext>
            </a:extLst>
          </p:cNvPr>
          <p:cNvSpPr txBox="1">
            <a:spLocks/>
          </p:cNvSpPr>
          <p:nvPr/>
        </p:nvSpPr>
        <p:spPr>
          <a:xfrm>
            <a:off x="700637" y="2225311"/>
            <a:ext cx="10790728" cy="227752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dirty="0"/>
              <a:t>Esta búsqueda es una estrategia que se realiza aumentando la profundidad iterativamente hasta alcanzar la solución. Se parte de un límite de 0, 1, … </a:t>
            </a:r>
          </a:p>
          <a:p>
            <a:pPr marL="0" indent="0">
              <a:buFont typeface="Arial" panose="020B0604020202020204" pitchFamily="34" charset="0"/>
              <a:buNone/>
            </a:pPr>
            <a:r>
              <a:rPr lang="es-ES" i="1" dirty="0">
                <a:solidFill>
                  <a:srgbClr val="C00000"/>
                </a:solidFill>
              </a:rPr>
              <a:t>La profundidad iterativa es el método de búsqueda no informada preferido cuando hay un espacio grande de búsqueda y no se conoce la profundidad de la solución.</a:t>
            </a:r>
          </a:p>
          <a:p>
            <a:pPr marL="0" indent="0">
              <a:buFont typeface="Arial" panose="020B0604020202020204" pitchFamily="34" charset="0"/>
              <a:buNone/>
            </a:pPr>
            <a:endParaRPr lang="es-ES" i="1" dirty="0">
              <a:solidFill>
                <a:srgbClr val="C00000"/>
              </a:solidFill>
            </a:endParaRPr>
          </a:p>
          <a:p>
            <a:pPr marL="0" indent="0">
              <a:buFont typeface="Arial" panose="020B0604020202020204" pitchFamily="34" charset="0"/>
              <a:buNone/>
            </a:pPr>
            <a:endParaRPr lang="es-ES" dirty="0"/>
          </a:p>
        </p:txBody>
      </p:sp>
      <p:pic>
        <p:nvPicPr>
          <p:cNvPr id="42" name="Picture 41" descr="A screen shot of a computer code&#10;&#10;Description automatically generated">
            <a:extLst>
              <a:ext uri="{FF2B5EF4-FFF2-40B4-BE49-F238E27FC236}">
                <a16:creationId xmlns:a16="http://schemas.microsoft.com/office/drawing/2014/main" id="{E94DCDD7-5589-60D4-0842-0A6122B84A58}"/>
              </a:ext>
            </a:extLst>
          </p:cNvPr>
          <p:cNvPicPr>
            <a:picLocks noChangeAspect="1"/>
          </p:cNvPicPr>
          <p:nvPr/>
        </p:nvPicPr>
        <p:blipFill rotWithShape="1">
          <a:blip r:embed="rId3"/>
          <a:srcRect l="8683" t="17400" r="8899" b="15661"/>
          <a:stretch/>
        </p:blipFill>
        <p:spPr>
          <a:xfrm>
            <a:off x="3882142" y="4014654"/>
            <a:ext cx="5024198" cy="1921250"/>
          </a:xfrm>
          <a:prstGeom prst="rect">
            <a:avLst/>
          </a:prstGeom>
        </p:spPr>
      </p:pic>
    </p:spTree>
    <p:extLst>
      <p:ext uri="{BB962C8B-B14F-4D97-AF65-F5344CB8AC3E}">
        <p14:creationId xmlns:p14="http://schemas.microsoft.com/office/powerpoint/2010/main" val="125605874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72</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profundidad limitada con profundidad iterativa</a:t>
            </a:r>
          </a:p>
        </p:txBody>
      </p:sp>
      <p:grpSp>
        <p:nvGrpSpPr>
          <p:cNvPr id="10" name="Group 9">
            <a:extLst>
              <a:ext uri="{FF2B5EF4-FFF2-40B4-BE49-F238E27FC236}">
                <a16:creationId xmlns:a16="http://schemas.microsoft.com/office/drawing/2014/main" id="{54D41F35-3122-F794-3B79-B88A4C4650A2}"/>
              </a:ext>
            </a:extLst>
          </p:cNvPr>
          <p:cNvGrpSpPr/>
          <p:nvPr/>
        </p:nvGrpSpPr>
        <p:grpSpPr>
          <a:xfrm>
            <a:off x="2747542" y="2518427"/>
            <a:ext cx="538621" cy="283136"/>
            <a:chOff x="1346409" y="3870526"/>
            <a:chExt cx="605043" cy="318052"/>
          </a:xfrm>
        </p:grpSpPr>
        <p:sp>
          <p:nvSpPr>
            <p:cNvPr id="11" name="Oval 10">
              <a:extLst>
                <a:ext uri="{FF2B5EF4-FFF2-40B4-BE49-F238E27FC236}">
                  <a16:creationId xmlns:a16="http://schemas.microsoft.com/office/drawing/2014/main" id="{404D2CE9-9412-199E-6122-24C7B39BD1E3}"/>
                </a:ext>
              </a:extLst>
            </p:cNvPr>
            <p:cNvSpPr/>
            <p:nvPr/>
          </p:nvSpPr>
          <p:spPr>
            <a:xfrm>
              <a:off x="1633400"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25" name="Triangle 24">
              <a:extLst>
                <a:ext uri="{FF2B5EF4-FFF2-40B4-BE49-F238E27FC236}">
                  <a16:creationId xmlns:a16="http://schemas.microsoft.com/office/drawing/2014/main" id="{9DE0D1EA-E346-9496-1CA6-643C983C434C}"/>
                </a:ext>
              </a:extLst>
            </p:cNvPr>
            <p:cNvSpPr/>
            <p:nvPr/>
          </p:nvSpPr>
          <p:spPr>
            <a:xfrm rot="5400000">
              <a:off x="1314184" y="3917954"/>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41" name="Group 40">
            <a:extLst>
              <a:ext uri="{FF2B5EF4-FFF2-40B4-BE49-F238E27FC236}">
                <a16:creationId xmlns:a16="http://schemas.microsoft.com/office/drawing/2014/main" id="{6E8BAC05-8323-677C-C696-EC8A6067AC99}"/>
              </a:ext>
            </a:extLst>
          </p:cNvPr>
          <p:cNvGrpSpPr/>
          <p:nvPr/>
        </p:nvGrpSpPr>
        <p:grpSpPr>
          <a:xfrm>
            <a:off x="2529668" y="3295434"/>
            <a:ext cx="1166242" cy="738457"/>
            <a:chOff x="3176256" y="3870526"/>
            <a:chExt cx="1310063" cy="829524"/>
          </a:xfrm>
        </p:grpSpPr>
        <p:sp>
          <p:nvSpPr>
            <p:cNvPr id="42" name="Oval 41">
              <a:extLst>
                <a:ext uri="{FF2B5EF4-FFF2-40B4-BE49-F238E27FC236}">
                  <a16:creationId xmlns:a16="http://schemas.microsoft.com/office/drawing/2014/main" id="{47CAA079-38C0-0EE4-5C24-4EE6267AA2EC}"/>
                </a:ext>
              </a:extLst>
            </p:cNvPr>
            <p:cNvSpPr/>
            <p:nvPr/>
          </p:nvSpPr>
          <p:spPr>
            <a:xfrm>
              <a:off x="3685138"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43" name="Oval 42">
              <a:extLst>
                <a:ext uri="{FF2B5EF4-FFF2-40B4-BE49-F238E27FC236}">
                  <a16:creationId xmlns:a16="http://schemas.microsoft.com/office/drawing/2014/main" id="{BD0FA9EA-AA9E-73F2-1395-D945EBA6CBE2}"/>
                </a:ext>
              </a:extLst>
            </p:cNvPr>
            <p:cNvSpPr/>
            <p:nvPr/>
          </p:nvSpPr>
          <p:spPr>
            <a:xfrm>
              <a:off x="3176256" y="438199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44" name="Oval 43">
              <a:extLst>
                <a:ext uri="{FF2B5EF4-FFF2-40B4-BE49-F238E27FC236}">
                  <a16:creationId xmlns:a16="http://schemas.microsoft.com/office/drawing/2014/main" id="{8483F174-77B7-18D0-703B-59F13C1F28C1}"/>
                </a:ext>
              </a:extLst>
            </p:cNvPr>
            <p:cNvSpPr/>
            <p:nvPr/>
          </p:nvSpPr>
          <p:spPr>
            <a:xfrm>
              <a:off x="4168267" y="438199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cxnSp>
          <p:nvCxnSpPr>
            <p:cNvPr id="49" name="Straight Connector 48">
              <a:extLst>
                <a:ext uri="{FF2B5EF4-FFF2-40B4-BE49-F238E27FC236}">
                  <a16:creationId xmlns:a16="http://schemas.microsoft.com/office/drawing/2014/main" id="{68BB715F-4039-29C8-DA73-4D151D25A12A}"/>
                </a:ext>
              </a:extLst>
            </p:cNvPr>
            <p:cNvCxnSpPr>
              <a:stCxn id="42" idx="3"/>
              <a:endCxn id="43" idx="7"/>
            </p:cNvCxnSpPr>
            <p:nvPr/>
          </p:nvCxnSpPr>
          <p:spPr>
            <a:xfrm flipH="1">
              <a:off x="3447730" y="4142000"/>
              <a:ext cx="283986" cy="28657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BB35269-C7CC-E1CA-942F-C91F7C3F1CEF}"/>
                </a:ext>
              </a:extLst>
            </p:cNvPr>
            <p:cNvCxnSpPr>
              <a:stCxn id="42" idx="5"/>
              <a:endCxn id="44" idx="1"/>
            </p:cNvCxnSpPr>
            <p:nvPr/>
          </p:nvCxnSpPr>
          <p:spPr>
            <a:xfrm>
              <a:off x="3956612" y="4142000"/>
              <a:ext cx="258233" cy="28657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5" name="Triangle 54">
              <a:extLst>
                <a:ext uri="{FF2B5EF4-FFF2-40B4-BE49-F238E27FC236}">
                  <a16:creationId xmlns:a16="http://schemas.microsoft.com/office/drawing/2014/main" id="{DF963AF7-49E9-C414-1AC9-6200E93EDC92}"/>
                </a:ext>
              </a:extLst>
            </p:cNvPr>
            <p:cNvSpPr/>
            <p:nvPr/>
          </p:nvSpPr>
          <p:spPr>
            <a:xfrm rot="5400000">
              <a:off x="3381172" y="3919113"/>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sp>
        <p:nvSpPr>
          <p:cNvPr id="69" name="Oval 68">
            <a:extLst>
              <a:ext uri="{FF2B5EF4-FFF2-40B4-BE49-F238E27FC236}">
                <a16:creationId xmlns:a16="http://schemas.microsoft.com/office/drawing/2014/main" id="{316B328C-0CAF-3185-09D1-A3555B139346}"/>
              </a:ext>
            </a:extLst>
          </p:cNvPr>
          <p:cNvSpPr/>
          <p:nvPr/>
        </p:nvSpPr>
        <p:spPr>
          <a:xfrm>
            <a:off x="5086237" y="2511144"/>
            <a:ext cx="283136" cy="283136"/>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grpSp>
        <p:nvGrpSpPr>
          <p:cNvPr id="78" name="Group 77">
            <a:extLst>
              <a:ext uri="{FF2B5EF4-FFF2-40B4-BE49-F238E27FC236}">
                <a16:creationId xmlns:a16="http://schemas.microsoft.com/office/drawing/2014/main" id="{E7055C2B-A6FD-923C-D4EA-72C1259990E7}"/>
              </a:ext>
            </a:extLst>
          </p:cNvPr>
          <p:cNvGrpSpPr/>
          <p:nvPr/>
        </p:nvGrpSpPr>
        <p:grpSpPr>
          <a:xfrm>
            <a:off x="4644684" y="3262514"/>
            <a:ext cx="1166242" cy="738457"/>
            <a:chOff x="3176256" y="3870526"/>
            <a:chExt cx="1310063" cy="829524"/>
          </a:xfrm>
        </p:grpSpPr>
        <p:sp>
          <p:nvSpPr>
            <p:cNvPr id="79" name="Oval 78">
              <a:extLst>
                <a:ext uri="{FF2B5EF4-FFF2-40B4-BE49-F238E27FC236}">
                  <a16:creationId xmlns:a16="http://schemas.microsoft.com/office/drawing/2014/main" id="{848AFE23-60E4-0F0E-51B1-98945053D33A}"/>
                </a:ext>
              </a:extLst>
            </p:cNvPr>
            <p:cNvSpPr/>
            <p:nvPr/>
          </p:nvSpPr>
          <p:spPr>
            <a:xfrm>
              <a:off x="3685138" y="3870526"/>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80" name="Oval 79">
              <a:extLst>
                <a:ext uri="{FF2B5EF4-FFF2-40B4-BE49-F238E27FC236}">
                  <a16:creationId xmlns:a16="http://schemas.microsoft.com/office/drawing/2014/main" id="{4AE0656B-FF4F-6D15-F1A7-78D5BEFECAD3}"/>
                </a:ext>
              </a:extLst>
            </p:cNvPr>
            <p:cNvSpPr/>
            <p:nvPr/>
          </p:nvSpPr>
          <p:spPr>
            <a:xfrm>
              <a:off x="3176256" y="438199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B</a:t>
              </a:r>
            </a:p>
          </p:txBody>
        </p:sp>
        <p:sp>
          <p:nvSpPr>
            <p:cNvPr id="81" name="Oval 80">
              <a:extLst>
                <a:ext uri="{FF2B5EF4-FFF2-40B4-BE49-F238E27FC236}">
                  <a16:creationId xmlns:a16="http://schemas.microsoft.com/office/drawing/2014/main" id="{772B4025-1366-45E4-7528-DFB0059320E4}"/>
                </a:ext>
              </a:extLst>
            </p:cNvPr>
            <p:cNvSpPr/>
            <p:nvPr/>
          </p:nvSpPr>
          <p:spPr>
            <a:xfrm>
              <a:off x="4168267" y="438199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C</a:t>
              </a:r>
            </a:p>
          </p:txBody>
        </p:sp>
        <p:cxnSp>
          <p:nvCxnSpPr>
            <p:cNvPr id="82" name="Straight Connector 81">
              <a:extLst>
                <a:ext uri="{FF2B5EF4-FFF2-40B4-BE49-F238E27FC236}">
                  <a16:creationId xmlns:a16="http://schemas.microsoft.com/office/drawing/2014/main" id="{FBBD4D79-80B3-7BEF-B1D4-203B0E331EF3}"/>
                </a:ext>
              </a:extLst>
            </p:cNvPr>
            <p:cNvCxnSpPr>
              <a:stCxn id="79" idx="3"/>
              <a:endCxn id="80" idx="7"/>
            </p:cNvCxnSpPr>
            <p:nvPr/>
          </p:nvCxnSpPr>
          <p:spPr>
            <a:xfrm flipH="1">
              <a:off x="3447730" y="4142000"/>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C4F1E3A-4AA1-BAD7-BA5D-2D9548BDC788}"/>
                </a:ext>
              </a:extLst>
            </p:cNvPr>
            <p:cNvCxnSpPr>
              <a:stCxn id="79" idx="5"/>
              <a:endCxn id="81" idx="1"/>
            </p:cNvCxnSpPr>
            <p:nvPr/>
          </p:nvCxnSpPr>
          <p:spPr>
            <a:xfrm>
              <a:off x="3956612" y="4142000"/>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84" name="Triangle 83">
              <a:extLst>
                <a:ext uri="{FF2B5EF4-FFF2-40B4-BE49-F238E27FC236}">
                  <a16:creationId xmlns:a16="http://schemas.microsoft.com/office/drawing/2014/main" id="{8EEB73B1-757D-FBE4-B88C-4286C47C5C21}"/>
                </a:ext>
              </a:extLst>
            </p:cNvPr>
            <p:cNvSpPr/>
            <p:nvPr/>
          </p:nvSpPr>
          <p:spPr>
            <a:xfrm rot="5400000">
              <a:off x="3850148" y="4431647"/>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116" name="Group 115">
            <a:extLst>
              <a:ext uri="{FF2B5EF4-FFF2-40B4-BE49-F238E27FC236}">
                <a16:creationId xmlns:a16="http://schemas.microsoft.com/office/drawing/2014/main" id="{8609EAAC-C84F-83AA-9F70-F29058BA4402}"/>
              </a:ext>
            </a:extLst>
          </p:cNvPr>
          <p:cNvGrpSpPr/>
          <p:nvPr/>
        </p:nvGrpSpPr>
        <p:grpSpPr>
          <a:xfrm>
            <a:off x="2273694" y="4428857"/>
            <a:ext cx="1643270" cy="1185550"/>
            <a:chOff x="847549" y="3870526"/>
            <a:chExt cx="1845918" cy="1331752"/>
          </a:xfrm>
        </p:grpSpPr>
        <p:sp>
          <p:nvSpPr>
            <p:cNvPr id="117" name="Oval 116">
              <a:extLst>
                <a:ext uri="{FF2B5EF4-FFF2-40B4-BE49-F238E27FC236}">
                  <a16:creationId xmlns:a16="http://schemas.microsoft.com/office/drawing/2014/main" id="{4FC5101B-5438-A923-A399-8D960ECBE6B9}"/>
                </a:ext>
              </a:extLst>
            </p:cNvPr>
            <p:cNvSpPr/>
            <p:nvPr/>
          </p:nvSpPr>
          <p:spPr>
            <a:xfrm>
              <a:off x="1633400"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18" name="Oval 117">
              <a:extLst>
                <a:ext uri="{FF2B5EF4-FFF2-40B4-BE49-F238E27FC236}">
                  <a16:creationId xmlns:a16="http://schemas.microsoft.com/office/drawing/2014/main" id="{22F7E1E2-76B9-FAFE-65AD-A47947A1FBD6}"/>
                </a:ext>
              </a:extLst>
            </p:cNvPr>
            <p:cNvSpPr/>
            <p:nvPr/>
          </p:nvSpPr>
          <p:spPr>
            <a:xfrm>
              <a:off x="1124518"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119" name="Oval 118">
              <a:extLst>
                <a:ext uri="{FF2B5EF4-FFF2-40B4-BE49-F238E27FC236}">
                  <a16:creationId xmlns:a16="http://schemas.microsoft.com/office/drawing/2014/main" id="{10656D67-AF15-C3AD-D037-D505E414AD2E}"/>
                </a:ext>
              </a:extLst>
            </p:cNvPr>
            <p:cNvSpPr/>
            <p:nvPr/>
          </p:nvSpPr>
          <p:spPr>
            <a:xfrm>
              <a:off x="2116529"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120" name="Oval 119">
              <a:extLst>
                <a:ext uri="{FF2B5EF4-FFF2-40B4-BE49-F238E27FC236}">
                  <a16:creationId xmlns:a16="http://schemas.microsoft.com/office/drawing/2014/main" id="{9185F190-571F-0113-FF57-48D2E70CAE5F}"/>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121" name="Oval 120">
              <a:extLst>
                <a:ext uri="{FF2B5EF4-FFF2-40B4-BE49-F238E27FC236}">
                  <a16:creationId xmlns:a16="http://schemas.microsoft.com/office/drawing/2014/main" id="{8099B770-D16C-3457-CBC3-DA34A64A1E96}"/>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122" name="Oval 121">
              <a:extLst>
                <a:ext uri="{FF2B5EF4-FFF2-40B4-BE49-F238E27FC236}">
                  <a16:creationId xmlns:a16="http://schemas.microsoft.com/office/drawing/2014/main" id="{8E84836D-4EAC-590C-23AE-AEB96F05209A}"/>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123" name="Oval 122">
              <a:extLst>
                <a:ext uri="{FF2B5EF4-FFF2-40B4-BE49-F238E27FC236}">
                  <a16:creationId xmlns:a16="http://schemas.microsoft.com/office/drawing/2014/main" id="{B265E567-F56C-BC43-57CF-34A049A272C7}"/>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124" name="Straight Connector 123">
              <a:extLst>
                <a:ext uri="{FF2B5EF4-FFF2-40B4-BE49-F238E27FC236}">
                  <a16:creationId xmlns:a16="http://schemas.microsoft.com/office/drawing/2014/main" id="{BF53A3FA-D071-5387-E973-337DA6B3D41B}"/>
                </a:ext>
              </a:extLst>
            </p:cNvPr>
            <p:cNvCxnSpPr>
              <a:stCxn id="117" idx="3"/>
              <a:endCxn id="118"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18AAE801-3AC2-B359-1DD5-51DB75B27436}"/>
                </a:ext>
              </a:extLst>
            </p:cNvPr>
            <p:cNvCxnSpPr>
              <a:stCxn id="117" idx="5"/>
              <a:endCxn id="119"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9D96F381-6A09-3848-C5D2-E171A4E20396}"/>
                </a:ext>
              </a:extLst>
            </p:cNvPr>
            <p:cNvCxnSpPr>
              <a:stCxn id="118" idx="3"/>
              <a:endCxn id="120"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1CBBE8D2-E311-BBE0-709E-C904A2AE18DB}"/>
                </a:ext>
              </a:extLst>
            </p:cNvPr>
            <p:cNvCxnSpPr>
              <a:stCxn id="118" idx="5"/>
              <a:endCxn id="121"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E08E160B-6876-D417-B9A9-C3B04038E3CD}"/>
                </a:ext>
              </a:extLst>
            </p:cNvPr>
            <p:cNvCxnSpPr>
              <a:stCxn id="119" idx="3"/>
              <a:endCxn id="122"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D0C17331-3C5B-C92D-3443-9177ED612726}"/>
                </a:ext>
              </a:extLst>
            </p:cNvPr>
            <p:cNvCxnSpPr>
              <a:stCxn id="119" idx="5"/>
              <a:endCxn id="123"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0" name="Triangle 129">
              <a:extLst>
                <a:ext uri="{FF2B5EF4-FFF2-40B4-BE49-F238E27FC236}">
                  <a16:creationId xmlns:a16="http://schemas.microsoft.com/office/drawing/2014/main" id="{AD7535EF-75EE-2E39-23EE-EF8114982164}"/>
                </a:ext>
              </a:extLst>
            </p:cNvPr>
            <p:cNvSpPr/>
            <p:nvPr/>
          </p:nvSpPr>
          <p:spPr>
            <a:xfrm rot="5400000">
              <a:off x="1314184" y="3917954"/>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131" name="Group 130">
            <a:extLst>
              <a:ext uri="{FF2B5EF4-FFF2-40B4-BE49-F238E27FC236}">
                <a16:creationId xmlns:a16="http://schemas.microsoft.com/office/drawing/2014/main" id="{15808734-1C41-C319-C08F-2333DB37BD5A}"/>
              </a:ext>
            </a:extLst>
          </p:cNvPr>
          <p:cNvGrpSpPr/>
          <p:nvPr/>
        </p:nvGrpSpPr>
        <p:grpSpPr>
          <a:xfrm>
            <a:off x="4165947" y="4410591"/>
            <a:ext cx="1657612" cy="1185550"/>
            <a:chOff x="2883176" y="3870526"/>
            <a:chExt cx="1862029" cy="1331752"/>
          </a:xfrm>
        </p:grpSpPr>
        <p:sp>
          <p:nvSpPr>
            <p:cNvPr id="132" name="Oval 131">
              <a:extLst>
                <a:ext uri="{FF2B5EF4-FFF2-40B4-BE49-F238E27FC236}">
                  <a16:creationId xmlns:a16="http://schemas.microsoft.com/office/drawing/2014/main" id="{398C9EEA-51FF-13F8-1E8A-C20C79DAA565}"/>
                </a:ext>
              </a:extLst>
            </p:cNvPr>
            <p:cNvSpPr/>
            <p:nvPr/>
          </p:nvSpPr>
          <p:spPr>
            <a:xfrm>
              <a:off x="3685138" y="3870526"/>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133" name="Oval 132">
              <a:extLst>
                <a:ext uri="{FF2B5EF4-FFF2-40B4-BE49-F238E27FC236}">
                  <a16:creationId xmlns:a16="http://schemas.microsoft.com/office/drawing/2014/main" id="{3A11BE8D-8459-29C5-BA1C-6E61E1DAC7FE}"/>
                </a:ext>
              </a:extLst>
            </p:cNvPr>
            <p:cNvSpPr/>
            <p:nvPr/>
          </p:nvSpPr>
          <p:spPr>
            <a:xfrm>
              <a:off x="3176256"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B</a:t>
              </a:r>
            </a:p>
          </p:txBody>
        </p:sp>
        <p:sp>
          <p:nvSpPr>
            <p:cNvPr id="134" name="Oval 133">
              <a:extLst>
                <a:ext uri="{FF2B5EF4-FFF2-40B4-BE49-F238E27FC236}">
                  <a16:creationId xmlns:a16="http://schemas.microsoft.com/office/drawing/2014/main" id="{B560E20F-309E-2E2F-DD79-C196E4F7FED8}"/>
                </a:ext>
              </a:extLst>
            </p:cNvPr>
            <p:cNvSpPr/>
            <p:nvPr/>
          </p:nvSpPr>
          <p:spPr>
            <a:xfrm>
              <a:off x="4168267" y="4381998"/>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135" name="Oval 134">
              <a:extLst>
                <a:ext uri="{FF2B5EF4-FFF2-40B4-BE49-F238E27FC236}">
                  <a16:creationId xmlns:a16="http://schemas.microsoft.com/office/drawing/2014/main" id="{28E48927-AD22-112D-B4DC-E79DF859704C}"/>
                </a:ext>
              </a:extLst>
            </p:cNvPr>
            <p:cNvSpPr/>
            <p:nvPr/>
          </p:nvSpPr>
          <p:spPr>
            <a:xfrm>
              <a:off x="2899287"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a:t>
              </a:r>
            </a:p>
          </p:txBody>
        </p:sp>
        <p:sp>
          <p:nvSpPr>
            <p:cNvPr id="136" name="Oval 135">
              <a:extLst>
                <a:ext uri="{FF2B5EF4-FFF2-40B4-BE49-F238E27FC236}">
                  <a16:creationId xmlns:a16="http://schemas.microsoft.com/office/drawing/2014/main" id="{A5D3B0B8-B645-5C2C-D6E4-FDBCAC6D99CD}"/>
                </a:ext>
              </a:extLst>
            </p:cNvPr>
            <p:cNvSpPr/>
            <p:nvPr/>
          </p:nvSpPr>
          <p:spPr>
            <a:xfrm>
              <a:off x="3410416"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F</a:t>
              </a:r>
            </a:p>
          </p:txBody>
        </p:sp>
        <p:sp>
          <p:nvSpPr>
            <p:cNvPr id="137" name="Oval 136">
              <a:extLst>
                <a:ext uri="{FF2B5EF4-FFF2-40B4-BE49-F238E27FC236}">
                  <a16:creationId xmlns:a16="http://schemas.microsoft.com/office/drawing/2014/main" id="{366BEEB3-92F8-7F83-6ADA-164458FB9D89}"/>
                </a:ext>
              </a:extLst>
            </p:cNvPr>
            <p:cNvSpPr/>
            <p:nvPr/>
          </p:nvSpPr>
          <p:spPr>
            <a:xfrm>
              <a:off x="3898907" y="4884226"/>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138" name="Oval 137">
              <a:extLst>
                <a:ext uri="{FF2B5EF4-FFF2-40B4-BE49-F238E27FC236}">
                  <a16:creationId xmlns:a16="http://schemas.microsoft.com/office/drawing/2014/main" id="{FD749685-8E38-6115-B04B-07A3BD53ABB1}"/>
                </a:ext>
              </a:extLst>
            </p:cNvPr>
            <p:cNvSpPr/>
            <p:nvPr/>
          </p:nvSpPr>
          <p:spPr>
            <a:xfrm>
              <a:off x="4427153"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139" name="Straight Connector 138">
              <a:extLst>
                <a:ext uri="{FF2B5EF4-FFF2-40B4-BE49-F238E27FC236}">
                  <a16:creationId xmlns:a16="http://schemas.microsoft.com/office/drawing/2014/main" id="{3B8FE6E5-F655-73ED-C49C-107B0CF17666}"/>
                </a:ext>
              </a:extLst>
            </p:cNvPr>
            <p:cNvCxnSpPr>
              <a:stCxn id="132" idx="3"/>
              <a:endCxn id="133" idx="7"/>
            </p:cNvCxnSpPr>
            <p:nvPr/>
          </p:nvCxnSpPr>
          <p:spPr>
            <a:xfrm flipH="1">
              <a:off x="3447730" y="4142000"/>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72F14A95-7FD7-97E3-8F7A-1EE42F49CED0}"/>
                </a:ext>
              </a:extLst>
            </p:cNvPr>
            <p:cNvCxnSpPr>
              <a:stCxn id="132" idx="5"/>
              <a:endCxn id="134" idx="1"/>
            </p:cNvCxnSpPr>
            <p:nvPr/>
          </p:nvCxnSpPr>
          <p:spPr>
            <a:xfrm>
              <a:off x="3956612" y="4142000"/>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1397E5C4-2B25-BA73-17BE-E17D50130004}"/>
                </a:ext>
              </a:extLst>
            </p:cNvPr>
            <p:cNvCxnSpPr>
              <a:stCxn id="133" idx="3"/>
              <a:endCxn id="135" idx="0"/>
            </p:cNvCxnSpPr>
            <p:nvPr/>
          </p:nvCxnSpPr>
          <p:spPr>
            <a:xfrm flipH="1">
              <a:off x="3058313" y="4653472"/>
              <a:ext cx="164521"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6C3C93F6-ACC1-E6A6-58FC-B57547CAFC18}"/>
                </a:ext>
              </a:extLst>
            </p:cNvPr>
            <p:cNvCxnSpPr>
              <a:stCxn id="133" idx="5"/>
              <a:endCxn id="136" idx="0"/>
            </p:cNvCxnSpPr>
            <p:nvPr/>
          </p:nvCxnSpPr>
          <p:spPr>
            <a:xfrm>
              <a:off x="3447730" y="4653472"/>
              <a:ext cx="121712"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212A6A43-7FD6-FC37-F940-DD506916DE30}"/>
                </a:ext>
              </a:extLst>
            </p:cNvPr>
            <p:cNvCxnSpPr>
              <a:stCxn id="134" idx="3"/>
              <a:endCxn id="137" idx="0"/>
            </p:cNvCxnSpPr>
            <p:nvPr/>
          </p:nvCxnSpPr>
          <p:spPr>
            <a:xfrm flipH="1">
              <a:off x="4057933" y="4653472"/>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0D908EC7-9AE4-F169-E0C9-A7AE2A47BB48}"/>
                </a:ext>
              </a:extLst>
            </p:cNvPr>
            <p:cNvCxnSpPr>
              <a:stCxn id="134" idx="5"/>
              <a:endCxn id="138" idx="0"/>
            </p:cNvCxnSpPr>
            <p:nvPr/>
          </p:nvCxnSpPr>
          <p:spPr>
            <a:xfrm>
              <a:off x="4439741" y="4653472"/>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45" name="Triangle 144">
              <a:extLst>
                <a:ext uri="{FF2B5EF4-FFF2-40B4-BE49-F238E27FC236}">
                  <a16:creationId xmlns:a16="http://schemas.microsoft.com/office/drawing/2014/main" id="{18E5E8FE-61F0-DB3E-664B-46C870F426B2}"/>
                </a:ext>
              </a:extLst>
            </p:cNvPr>
            <p:cNvSpPr/>
            <p:nvPr/>
          </p:nvSpPr>
          <p:spPr>
            <a:xfrm rot="5400000">
              <a:off x="2850951" y="4430585"/>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146" name="Group 145">
            <a:extLst>
              <a:ext uri="{FF2B5EF4-FFF2-40B4-BE49-F238E27FC236}">
                <a16:creationId xmlns:a16="http://schemas.microsoft.com/office/drawing/2014/main" id="{C05A7902-886B-592B-E8CA-51D215CD097E}"/>
              </a:ext>
            </a:extLst>
          </p:cNvPr>
          <p:cNvGrpSpPr/>
          <p:nvPr/>
        </p:nvGrpSpPr>
        <p:grpSpPr>
          <a:xfrm>
            <a:off x="5958824" y="4404235"/>
            <a:ext cx="1892916" cy="1207023"/>
            <a:chOff x="4629241" y="3886888"/>
            <a:chExt cx="2088523" cy="1331752"/>
          </a:xfrm>
        </p:grpSpPr>
        <p:sp>
          <p:nvSpPr>
            <p:cNvPr id="147" name="Oval 146">
              <a:extLst>
                <a:ext uri="{FF2B5EF4-FFF2-40B4-BE49-F238E27FC236}">
                  <a16:creationId xmlns:a16="http://schemas.microsoft.com/office/drawing/2014/main" id="{4EEA5060-032E-2DC1-3C4A-23B153B3B599}"/>
                </a:ext>
              </a:extLst>
            </p:cNvPr>
            <p:cNvSpPr/>
            <p:nvPr/>
          </p:nvSpPr>
          <p:spPr>
            <a:xfrm>
              <a:off x="5657697" y="388688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148" name="Oval 147">
              <a:extLst>
                <a:ext uri="{FF2B5EF4-FFF2-40B4-BE49-F238E27FC236}">
                  <a16:creationId xmlns:a16="http://schemas.microsoft.com/office/drawing/2014/main" id="{2926C057-412F-1ADF-C12F-54783449FBE8}"/>
                </a:ext>
              </a:extLst>
            </p:cNvPr>
            <p:cNvSpPr/>
            <p:nvPr/>
          </p:nvSpPr>
          <p:spPr>
            <a:xfrm>
              <a:off x="5148815" y="439836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B</a:t>
              </a:r>
            </a:p>
          </p:txBody>
        </p:sp>
        <p:sp>
          <p:nvSpPr>
            <p:cNvPr id="149" name="Oval 148">
              <a:extLst>
                <a:ext uri="{FF2B5EF4-FFF2-40B4-BE49-F238E27FC236}">
                  <a16:creationId xmlns:a16="http://schemas.microsoft.com/office/drawing/2014/main" id="{49B5ED25-0F5B-ACCF-F85D-A47A8D530908}"/>
                </a:ext>
              </a:extLst>
            </p:cNvPr>
            <p:cNvSpPr/>
            <p:nvPr/>
          </p:nvSpPr>
          <p:spPr>
            <a:xfrm>
              <a:off x="6140826" y="4398360"/>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150" name="Oval 149">
              <a:extLst>
                <a:ext uri="{FF2B5EF4-FFF2-40B4-BE49-F238E27FC236}">
                  <a16:creationId xmlns:a16="http://schemas.microsoft.com/office/drawing/2014/main" id="{DC0CC759-0221-4455-79EA-EBD4A3BB4E19}"/>
                </a:ext>
              </a:extLst>
            </p:cNvPr>
            <p:cNvSpPr/>
            <p:nvPr/>
          </p:nvSpPr>
          <p:spPr>
            <a:xfrm>
              <a:off x="4871846" y="489705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E</a:t>
              </a:r>
            </a:p>
          </p:txBody>
        </p:sp>
        <p:sp>
          <p:nvSpPr>
            <p:cNvPr id="151" name="Oval 150">
              <a:extLst>
                <a:ext uri="{FF2B5EF4-FFF2-40B4-BE49-F238E27FC236}">
                  <a16:creationId xmlns:a16="http://schemas.microsoft.com/office/drawing/2014/main" id="{89AA92A0-7CAE-1EBD-F1E4-49DCECC81593}"/>
                </a:ext>
              </a:extLst>
            </p:cNvPr>
            <p:cNvSpPr/>
            <p:nvPr/>
          </p:nvSpPr>
          <p:spPr>
            <a:xfrm>
              <a:off x="5382975" y="4897050"/>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F</a:t>
              </a:r>
            </a:p>
          </p:txBody>
        </p:sp>
        <p:sp>
          <p:nvSpPr>
            <p:cNvPr id="152" name="Oval 151">
              <a:extLst>
                <a:ext uri="{FF2B5EF4-FFF2-40B4-BE49-F238E27FC236}">
                  <a16:creationId xmlns:a16="http://schemas.microsoft.com/office/drawing/2014/main" id="{25A814CA-24A1-51BE-E7C2-DD45EAAA8B91}"/>
                </a:ext>
              </a:extLst>
            </p:cNvPr>
            <p:cNvSpPr/>
            <p:nvPr/>
          </p:nvSpPr>
          <p:spPr>
            <a:xfrm>
              <a:off x="5871466" y="49005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153" name="Oval 152">
              <a:extLst>
                <a:ext uri="{FF2B5EF4-FFF2-40B4-BE49-F238E27FC236}">
                  <a16:creationId xmlns:a16="http://schemas.microsoft.com/office/drawing/2014/main" id="{6301D905-DE7E-49A1-DD9A-8B50E38ABCC9}"/>
                </a:ext>
              </a:extLst>
            </p:cNvPr>
            <p:cNvSpPr/>
            <p:nvPr/>
          </p:nvSpPr>
          <p:spPr>
            <a:xfrm>
              <a:off x="6399712" y="4897050"/>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154" name="Straight Connector 153">
              <a:extLst>
                <a:ext uri="{FF2B5EF4-FFF2-40B4-BE49-F238E27FC236}">
                  <a16:creationId xmlns:a16="http://schemas.microsoft.com/office/drawing/2014/main" id="{278ACBC3-0F30-59CC-8459-59596501EE1E}"/>
                </a:ext>
              </a:extLst>
            </p:cNvPr>
            <p:cNvCxnSpPr>
              <a:stCxn id="147" idx="3"/>
              <a:endCxn id="148" idx="7"/>
            </p:cNvCxnSpPr>
            <p:nvPr/>
          </p:nvCxnSpPr>
          <p:spPr>
            <a:xfrm flipH="1">
              <a:off x="5420289" y="4158362"/>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FED44964-9105-756F-8737-79A5C9020293}"/>
                </a:ext>
              </a:extLst>
            </p:cNvPr>
            <p:cNvCxnSpPr>
              <a:stCxn id="147" idx="5"/>
              <a:endCxn id="149" idx="1"/>
            </p:cNvCxnSpPr>
            <p:nvPr/>
          </p:nvCxnSpPr>
          <p:spPr>
            <a:xfrm>
              <a:off x="5929171" y="4158362"/>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C13B8156-C98E-8B17-C751-753C7846CFF6}"/>
                </a:ext>
              </a:extLst>
            </p:cNvPr>
            <p:cNvCxnSpPr>
              <a:stCxn id="148" idx="3"/>
              <a:endCxn id="150" idx="0"/>
            </p:cNvCxnSpPr>
            <p:nvPr/>
          </p:nvCxnSpPr>
          <p:spPr>
            <a:xfrm flipH="1">
              <a:off x="5030872" y="4669834"/>
              <a:ext cx="164521" cy="22721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90512E8A-EC2E-AAE9-AB20-F54B292A540E}"/>
                </a:ext>
              </a:extLst>
            </p:cNvPr>
            <p:cNvCxnSpPr>
              <a:stCxn id="148" idx="5"/>
              <a:endCxn id="151" idx="0"/>
            </p:cNvCxnSpPr>
            <p:nvPr/>
          </p:nvCxnSpPr>
          <p:spPr>
            <a:xfrm>
              <a:off x="5420289" y="4669834"/>
              <a:ext cx="121712" cy="22721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B70B5E3A-DF06-0F32-7071-1297B1A54AB3}"/>
                </a:ext>
              </a:extLst>
            </p:cNvPr>
            <p:cNvCxnSpPr>
              <a:stCxn id="149" idx="3"/>
              <a:endCxn id="152" idx="0"/>
            </p:cNvCxnSpPr>
            <p:nvPr/>
          </p:nvCxnSpPr>
          <p:spPr>
            <a:xfrm flipH="1">
              <a:off x="6030492" y="4669834"/>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62B5B97B-274F-FF84-2D78-23711AC87DF6}"/>
                </a:ext>
              </a:extLst>
            </p:cNvPr>
            <p:cNvCxnSpPr>
              <a:stCxn id="149" idx="5"/>
              <a:endCxn id="153" idx="0"/>
            </p:cNvCxnSpPr>
            <p:nvPr/>
          </p:nvCxnSpPr>
          <p:spPr>
            <a:xfrm>
              <a:off x="6412300" y="4669834"/>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60" name="Triangle 159">
              <a:extLst>
                <a:ext uri="{FF2B5EF4-FFF2-40B4-BE49-F238E27FC236}">
                  <a16:creationId xmlns:a16="http://schemas.microsoft.com/office/drawing/2014/main" id="{5849275F-74D2-C329-F341-4EA50CBD117F}"/>
                </a:ext>
              </a:extLst>
            </p:cNvPr>
            <p:cNvSpPr/>
            <p:nvPr/>
          </p:nvSpPr>
          <p:spPr>
            <a:xfrm rot="5400000">
              <a:off x="4597016" y="4944207"/>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dirty="0"/>
            </a:p>
          </p:txBody>
        </p:sp>
      </p:grpSp>
      <p:grpSp>
        <p:nvGrpSpPr>
          <p:cNvPr id="161" name="Group 160">
            <a:extLst>
              <a:ext uri="{FF2B5EF4-FFF2-40B4-BE49-F238E27FC236}">
                <a16:creationId xmlns:a16="http://schemas.microsoft.com/office/drawing/2014/main" id="{34991460-3CA5-5703-19C6-DDD4461908C9}"/>
              </a:ext>
            </a:extLst>
          </p:cNvPr>
          <p:cNvGrpSpPr/>
          <p:nvPr/>
        </p:nvGrpSpPr>
        <p:grpSpPr>
          <a:xfrm>
            <a:off x="8056250" y="4410591"/>
            <a:ext cx="1673033" cy="1207023"/>
            <a:chOff x="4871846" y="3886888"/>
            <a:chExt cx="1845918" cy="1331752"/>
          </a:xfrm>
        </p:grpSpPr>
        <p:sp>
          <p:nvSpPr>
            <p:cNvPr id="162" name="Oval 161">
              <a:extLst>
                <a:ext uri="{FF2B5EF4-FFF2-40B4-BE49-F238E27FC236}">
                  <a16:creationId xmlns:a16="http://schemas.microsoft.com/office/drawing/2014/main" id="{88095956-C593-E703-695E-D7686CAE4A1C}"/>
                </a:ext>
              </a:extLst>
            </p:cNvPr>
            <p:cNvSpPr/>
            <p:nvPr/>
          </p:nvSpPr>
          <p:spPr>
            <a:xfrm>
              <a:off x="5657697" y="388688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163" name="Oval 162">
              <a:extLst>
                <a:ext uri="{FF2B5EF4-FFF2-40B4-BE49-F238E27FC236}">
                  <a16:creationId xmlns:a16="http://schemas.microsoft.com/office/drawing/2014/main" id="{EE3117A8-89D2-D47F-B561-622CE350D67B}"/>
                </a:ext>
              </a:extLst>
            </p:cNvPr>
            <p:cNvSpPr/>
            <p:nvPr/>
          </p:nvSpPr>
          <p:spPr>
            <a:xfrm>
              <a:off x="5148815" y="439836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B</a:t>
              </a:r>
            </a:p>
          </p:txBody>
        </p:sp>
        <p:sp>
          <p:nvSpPr>
            <p:cNvPr id="164" name="Oval 163">
              <a:extLst>
                <a:ext uri="{FF2B5EF4-FFF2-40B4-BE49-F238E27FC236}">
                  <a16:creationId xmlns:a16="http://schemas.microsoft.com/office/drawing/2014/main" id="{AFDEBD9F-0EEA-FC8D-127A-EB3E20A09169}"/>
                </a:ext>
              </a:extLst>
            </p:cNvPr>
            <p:cNvSpPr/>
            <p:nvPr/>
          </p:nvSpPr>
          <p:spPr>
            <a:xfrm>
              <a:off x="6140826" y="4398360"/>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165" name="Oval 164">
              <a:extLst>
                <a:ext uri="{FF2B5EF4-FFF2-40B4-BE49-F238E27FC236}">
                  <a16:creationId xmlns:a16="http://schemas.microsoft.com/office/drawing/2014/main" id="{7ECBC97F-29AB-EDD2-0E84-6789A097BA5D}"/>
                </a:ext>
              </a:extLst>
            </p:cNvPr>
            <p:cNvSpPr/>
            <p:nvPr/>
          </p:nvSpPr>
          <p:spPr>
            <a:xfrm>
              <a:off x="4871846" y="489705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E</a:t>
              </a:r>
            </a:p>
          </p:txBody>
        </p:sp>
        <p:sp>
          <p:nvSpPr>
            <p:cNvPr id="166" name="Oval 165">
              <a:extLst>
                <a:ext uri="{FF2B5EF4-FFF2-40B4-BE49-F238E27FC236}">
                  <a16:creationId xmlns:a16="http://schemas.microsoft.com/office/drawing/2014/main" id="{1F7B4267-53FC-92A9-616F-5C67799B16D7}"/>
                </a:ext>
              </a:extLst>
            </p:cNvPr>
            <p:cNvSpPr/>
            <p:nvPr/>
          </p:nvSpPr>
          <p:spPr>
            <a:xfrm>
              <a:off x="5382975" y="489705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F</a:t>
              </a:r>
            </a:p>
          </p:txBody>
        </p:sp>
        <p:sp>
          <p:nvSpPr>
            <p:cNvPr id="167" name="Oval 166">
              <a:extLst>
                <a:ext uri="{FF2B5EF4-FFF2-40B4-BE49-F238E27FC236}">
                  <a16:creationId xmlns:a16="http://schemas.microsoft.com/office/drawing/2014/main" id="{ED23761D-EBBB-FBD2-7DDE-7668A17E5160}"/>
                </a:ext>
              </a:extLst>
            </p:cNvPr>
            <p:cNvSpPr/>
            <p:nvPr/>
          </p:nvSpPr>
          <p:spPr>
            <a:xfrm>
              <a:off x="5871466" y="49005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168" name="Oval 167">
              <a:extLst>
                <a:ext uri="{FF2B5EF4-FFF2-40B4-BE49-F238E27FC236}">
                  <a16:creationId xmlns:a16="http://schemas.microsoft.com/office/drawing/2014/main" id="{B3BA2533-60A8-08CE-AE9F-C2664D063B69}"/>
                </a:ext>
              </a:extLst>
            </p:cNvPr>
            <p:cNvSpPr/>
            <p:nvPr/>
          </p:nvSpPr>
          <p:spPr>
            <a:xfrm>
              <a:off x="6399712" y="4897050"/>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169" name="Straight Connector 168">
              <a:extLst>
                <a:ext uri="{FF2B5EF4-FFF2-40B4-BE49-F238E27FC236}">
                  <a16:creationId xmlns:a16="http://schemas.microsoft.com/office/drawing/2014/main" id="{1CA9FAE4-A0B9-A468-2145-122192BCCC50}"/>
                </a:ext>
              </a:extLst>
            </p:cNvPr>
            <p:cNvCxnSpPr>
              <a:stCxn id="162" idx="3"/>
              <a:endCxn id="163" idx="7"/>
            </p:cNvCxnSpPr>
            <p:nvPr/>
          </p:nvCxnSpPr>
          <p:spPr>
            <a:xfrm flipH="1">
              <a:off x="5420289" y="4158362"/>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468B7DAB-892B-C01A-ABB9-2C9E65039508}"/>
                </a:ext>
              </a:extLst>
            </p:cNvPr>
            <p:cNvCxnSpPr>
              <a:stCxn id="162" idx="5"/>
              <a:endCxn id="164" idx="1"/>
            </p:cNvCxnSpPr>
            <p:nvPr/>
          </p:nvCxnSpPr>
          <p:spPr>
            <a:xfrm>
              <a:off x="5929171" y="4158362"/>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EFD6FF00-2DAE-DA22-06D7-D0A8F7962F15}"/>
                </a:ext>
              </a:extLst>
            </p:cNvPr>
            <p:cNvCxnSpPr>
              <a:stCxn id="163" idx="3"/>
              <a:endCxn id="165" idx="0"/>
            </p:cNvCxnSpPr>
            <p:nvPr/>
          </p:nvCxnSpPr>
          <p:spPr>
            <a:xfrm flipH="1">
              <a:off x="5030872" y="4669834"/>
              <a:ext cx="164521" cy="22721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81D34B45-7867-EBFE-9BD2-FB82D8197DC8}"/>
                </a:ext>
              </a:extLst>
            </p:cNvPr>
            <p:cNvCxnSpPr>
              <a:stCxn id="163" idx="5"/>
              <a:endCxn id="166" idx="0"/>
            </p:cNvCxnSpPr>
            <p:nvPr/>
          </p:nvCxnSpPr>
          <p:spPr>
            <a:xfrm>
              <a:off x="5420289" y="4669834"/>
              <a:ext cx="121712" cy="22721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BFE20E25-9256-7BF1-FAB7-473E19774A7C}"/>
                </a:ext>
              </a:extLst>
            </p:cNvPr>
            <p:cNvCxnSpPr>
              <a:stCxn id="164" idx="3"/>
              <a:endCxn id="167" idx="0"/>
            </p:cNvCxnSpPr>
            <p:nvPr/>
          </p:nvCxnSpPr>
          <p:spPr>
            <a:xfrm flipH="1">
              <a:off x="6030492" y="4669834"/>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9F0AC1DD-19C7-352E-EBFA-A3F11EF8E452}"/>
                </a:ext>
              </a:extLst>
            </p:cNvPr>
            <p:cNvCxnSpPr>
              <a:stCxn id="164" idx="5"/>
              <a:endCxn id="168" idx="0"/>
            </p:cNvCxnSpPr>
            <p:nvPr/>
          </p:nvCxnSpPr>
          <p:spPr>
            <a:xfrm>
              <a:off x="6412300" y="4669834"/>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75" name="Triangle 174">
              <a:extLst>
                <a:ext uri="{FF2B5EF4-FFF2-40B4-BE49-F238E27FC236}">
                  <a16:creationId xmlns:a16="http://schemas.microsoft.com/office/drawing/2014/main" id="{385104EA-7FFF-94A9-FF62-B6FE68F0027D}"/>
                </a:ext>
              </a:extLst>
            </p:cNvPr>
            <p:cNvSpPr/>
            <p:nvPr/>
          </p:nvSpPr>
          <p:spPr>
            <a:xfrm rot="5400000">
              <a:off x="5095822" y="4945637"/>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dirty="0"/>
            </a:p>
          </p:txBody>
        </p:sp>
      </p:grpSp>
      <p:sp>
        <p:nvSpPr>
          <p:cNvPr id="176" name="TextBox 175">
            <a:extLst>
              <a:ext uri="{FF2B5EF4-FFF2-40B4-BE49-F238E27FC236}">
                <a16:creationId xmlns:a16="http://schemas.microsoft.com/office/drawing/2014/main" id="{C024BA50-8B77-4FBC-7FD8-4935437B44DE}"/>
              </a:ext>
            </a:extLst>
          </p:cNvPr>
          <p:cNvSpPr txBox="1"/>
          <p:nvPr/>
        </p:nvSpPr>
        <p:spPr>
          <a:xfrm>
            <a:off x="10102476" y="4614989"/>
            <a:ext cx="595035" cy="584775"/>
          </a:xfrm>
          <a:prstGeom prst="rect">
            <a:avLst/>
          </a:prstGeom>
          <a:noFill/>
        </p:spPr>
        <p:txBody>
          <a:bodyPr wrap="none" rtlCol="0">
            <a:spAutoFit/>
          </a:bodyPr>
          <a:lstStyle/>
          <a:p>
            <a:r>
              <a:rPr lang="es-ES_tradnl" sz="3200" dirty="0"/>
              <a:t>…</a:t>
            </a:r>
            <a:endParaRPr lang="es-ES_tradnl" dirty="0"/>
          </a:p>
        </p:txBody>
      </p:sp>
      <p:sp>
        <p:nvSpPr>
          <p:cNvPr id="177" name="TextBox 176">
            <a:extLst>
              <a:ext uri="{FF2B5EF4-FFF2-40B4-BE49-F238E27FC236}">
                <a16:creationId xmlns:a16="http://schemas.microsoft.com/office/drawing/2014/main" id="{D5413951-C3F7-4426-9C37-981CEA83E617}"/>
              </a:ext>
            </a:extLst>
          </p:cNvPr>
          <p:cNvSpPr txBox="1"/>
          <p:nvPr/>
        </p:nvSpPr>
        <p:spPr>
          <a:xfrm>
            <a:off x="442370" y="2475768"/>
            <a:ext cx="1223412" cy="369332"/>
          </a:xfrm>
          <a:prstGeom prst="rect">
            <a:avLst/>
          </a:prstGeom>
          <a:noFill/>
        </p:spPr>
        <p:txBody>
          <a:bodyPr wrap="none" rtlCol="0">
            <a:spAutoFit/>
          </a:bodyPr>
          <a:lstStyle/>
          <a:p>
            <a:r>
              <a:rPr lang="es-ES_tradnl" dirty="0"/>
              <a:t>Límite = 0</a:t>
            </a:r>
          </a:p>
        </p:txBody>
      </p:sp>
      <p:sp>
        <p:nvSpPr>
          <p:cNvPr id="178" name="TextBox 177">
            <a:extLst>
              <a:ext uri="{FF2B5EF4-FFF2-40B4-BE49-F238E27FC236}">
                <a16:creationId xmlns:a16="http://schemas.microsoft.com/office/drawing/2014/main" id="{ACEB52AA-676B-17BD-4200-8036B051E99B}"/>
              </a:ext>
            </a:extLst>
          </p:cNvPr>
          <p:cNvSpPr txBox="1"/>
          <p:nvPr/>
        </p:nvSpPr>
        <p:spPr>
          <a:xfrm>
            <a:off x="442370" y="3429000"/>
            <a:ext cx="1223412" cy="369332"/>
          </a:xfrm>
          <a:prstGeom prst="rect">
            <a:avLst/>
          </a:prstGeom>
          <a:noFill/>
        </p:spPr>
        <p:txBody>
          <a:bodyPr wrap="none" rtlCol="0">
            <a:spAutoFit/>
          </a:bodyPr>
          <a:lstStyle/>
          <a:p>
            <a:r>
              <a:rPr lang="es-ES_tradnl" dirty="0"/>
              <a:t>Límite = 1</a:t>
            </a:r>
          </a:p>
        </p:txBody>
      </p:sp>
      <p:sp>
        <p:nvSpPr>
          <p:cNvPr id="179" name="TextBox 178">
            <a:extLst>
              <a:ext uri="{FF2B5EF4-FFF2-40B4-BE49-F238E27FC236}">
                <a16:creationId xmlns:a16="http://schemas.microsoft.com/office/drawing/2014/main" id="{C19C684C-9359-536D-6E7B-F75C1E479711}"/>
              </a:ext>
            </a:extLst>
          </p:cNvPr>
          <p:cNvSpPr txBox="1"/>
          <p:nvPr/>
        </p:nvSpPr>
        <p:spPr>
          <a:xfrm>
            <a:off x="442370" y="4793092"/>
            <a:ext cx="1223412" cy="369332"/>
          </a:xfrm>
          <a:prstGeom prst="rect">
            <a:avLst/>
          </a:prstGeom>
          <a:noFill/>
        </p:spPr>
        <p:txBody>
          <a:bodyPr wrap="none" rtlCol="0">
            <a:spAutoFit/>
          </a:bodyPr>
          <a:lstStyle/>
          <a:p>
            <a:r>
              <a:rPr lang="es-ES_tradnl" dirty="0"/>
              <a:t>Límite = 2</a:t>
            </a:r>
          </a:p>
        </p:txBody>
      </p:sp>
    </p:spTree>
    <p:extLst>
      <p:ext uri="{BB962C8B-B14F-4D97-AF65-F5344CB8AC3E}">
        <p14:creationId xmlns:p14="http://schemas.microsoft.com/office/powerpoint/2010/main" val="282757785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Algoritmos de búsqueda Informada</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70480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74</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Función heurística</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7" y="2225310"/>
            <a:ext cx="6771318" cy="3703903"/>
          </a:xfrm>
        </p:spPr>
        <p:txBody>
          <a:bodyPr>
            <a:normAutofit/>
          </a:bodyPr>
          <a:lstStyle/>
          <a:p>
            <a:pPr marL="0" indent="0">
              <a:buNone/>
            </a:pPr>
            <a:r>
              <a:rPr lang="es-ES" dirty="0"/>
              <a:t>Si tuviéramos alguna forma de saber que tan lejos estamos del objetivo, podríamos hacer una búsqueda más eficiente de la solución más que probar diferentes caminos. </a:t>
            </a:r>
            <a:r>
              <a:rPr lang="es-ES" b="1" dirty="0">
                <a:solidFill>
                  <a:srgbClr val="C00000"/>
                </a:solidFill>
              </a:rPr>
              <a:t>El problema es que, para saber la distancia,</a:t>
            </a:r>
            <a:r>
              <a:rPr lang="es-ES" dirty="0"/>
              <a:t> </a:t>
            </a:r>
            <a:r>
              <a:rPr lang="es-ES" b="1" dirty="0">
                <a:solidFill>
                  <a:srgbClr val="C00000"/>
                </a:solidFill>
              </a:rPr>
              <a:t>debemos resolver el problema primero</a:t>
            </a:r>
            <a:r>
              <a:rPr lang="es-ES" dirty="0"/>
              <a:t>.</a:t>
            </a:r>
          </a:p>
          <a:p>
            <a:pPr marL="0" indent="0">
              <a:buNone/>
            </a:pPr>
            <a:r>
              <a:rPr lang="es-ES" dirty="0"/>
              <a:t>Entonces, una forma que podemos resolver esto es usar una estimación que llamamos </a:t>
            </a:r>
            <a:r>
              <a:rPr lang="es-ES" b="1" dirty="0">
                <a:solidFill>
                  <a:schemeClr val="accent2"/>
                </a:solidFill>
              </a:rPr>
              <a:t>función heurística:</a:t>
            </a:r>
          </a:p>
          <a:p>
            <a:pPr marL="0" indent="0" algn="ctr">
              <a:buNone/>
            </a:pPr>
            <a:r>
              <a:rPr lang="es-ES" dirty="0"/>
              <a:t>h(n) = costo estimado del camino más barato del estado del nodo n al estado objetivo</a:t>
            </a:r>
          </a:p>
          <a:p>
            <a:pPr marL="0" indent="0">
              <a:buNone/>
            </a:pPr>
            <a:endParaRPr lang="es-ES" dirty="0"/>
          </a:p>
        </p:txBody>
      </p:sp>
      <p:pic>
        <p:nvPicPr>
          <p:cNvPr id="4" name="Picture 3" descr="A drawing of a snake with a red and green tail&#10;&#10;Description automatically generated">
            <a:extLst>
              <a:ext uri="{FF2B5EF4-FFF2-40B4-BE49-F238E27FC236}">
                <a16:creationId xmlns:a16="http://schemas.microsoft.com/office/drawing/2014/main" id="{E1873634-913E-D29F-E619-8CED42937693}"/>
              </a:ext>
            </a:extLst>
          </p:cNvPr>
          <p:cNvPicPr>
            <a:picLocks noChangeAspect="1"/>
          </p:cNvPicPr>
          <p:nvPr/>
        </p:nvPicPr>
        <p:blipFill>
          <a:blip r:embed="rId3"/>
          <a:stretch>
            <a:fillRect/>
          </a:stretch>
        </p:blipFill>
        <p:spPr>
          <a:xfrm>
            <a:off x="7781366" y="2142989"/>
            <a:ext cx="3810000" cy="3784600"/>
          </a:xfrm>
          <a:prstGeom prst="rect">
            <a:avLst/>
          </a:prstGeom>
        </p:spPr>
      </p:pic>
    </p:spTree>
    <p:extLst>
      <p:ext uri="{BB962C8B-B14F-4D97-AF65-F5344CB8AC3E}">
        <p14:creationId xmlns:p14="http://schemas.microsoft.com/office/powerpoint/2010/main" val="413474801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75</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Función heurística</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6" y="2225310"/>
            <a:ext cx="10691263" cy="3703903"/>
          </a:xfrm>
        </p:spPr>
        <p:txBody>
          <a:bodyPr>
            <a:normAutofit lnSpcReduction="10000"/>
          </a:bodyPr>
          <a:lstStyle/>
          <a:p>
            <a:pPr marL="0" indent="0">
              <a:buNone/>
            </a:pPr>
            <a:r>
              <a:rPr lang="es-ES" dirty="0"/>
              <a:t>Para la torre de Hanoi podemos usar la siguiente función heurística:</a:t>
            </a:r>
          </a:p>
          <a:p>
            <a:pPr marL="0" indent="0" algn="ctr">
              <a:buNone/>
            </a:pPr>
            <a:r>
              <a:rPr lang="es-ES" i="1" dirty="0">
                <a:solidFill>
                  <a:schemeClr val="accent2">
                    <a:lumMod val="75000"/>
                  </a:schemeClr>
                </a:solidFill>
              </a:rPr>
              <a:t>h(n) es un punto menos por cada disco ubicado en la posición correcta. </a:t>
            </a:r>
          </a:p>
          <a:p>
            <a:pPr marL="0" indent="0">
              <a:buNone/>
            </a:pPr>
            <a:r>
              <a:rPr lang="es-ES" dirty="0"/>
              <a:t>Por ejemplo, para un juego de 7 discos, si 5 de los 7 anillos están en la posición correcta de la varilla correcta, entonces h(n) = -5.</a:t>
            </a:r>
          </a:p>
          <a:p>
            <a:pPr marL="0" indent="0">
              <a:buNone/>
            </a:pPr>
            <a:endParaRPr lang="es-ES" dirty="0"/>
          </a:p>
          <a:p>
            <a:pPr marL="0" indent="0">
              <a:buNone/>
            </a:pPr>
            <a:r>
              <a:rPr lang="es-ES" dirty="0"/>
              <a:t>Si desean usar otro tipo de heurística, basada en conocimiento previo (cercano a sistemas expertos), recomiendo:</a:t>
            </a:r>
          </a:p>
          <a:p>
            <a:pPr marL="0" indent="0">
              <a:buNone/>
            </a:pPr>
            <a:r>
              <a:rPr lang="es-ES" dirty="0" err="1">
                <a:hlinkClick r:id="rId3"/>
              </a:rPr>
              <a:t>Garcia</a:t>
            </a:r>
            <a:r>
              <a:rPr lang="es-ES" dirty="0">
                <a:hlinkClick r:id="rId3"/>
              </a:rPr>
              <a:t> &amp; Chávez R - </a:t>
            </a:r>
            <a:r>
              <a:rPr lang="es-ES" dirty="0" err="1">
                <a:hlinkClick r:id="rId3"/>
              </a:rPr>
              <a:t>Heuristic</a:t>
            </a:r>
            <a:r>
              <a:rPr lang="es-ES" dirty="0">
                <a:hlinkClick r:id="rId3"/>
              </a:rPr>
              <a:t> </a:t>
            </a:r>
            <a:r>
              <a:rPr lang="es-ES" dirty="0" err="1">
                <a:hlinkClick r:id="rId3"/>
              </a:rPr>
              <a:t>function</a:t>
            </a:r>
            <a:r>
              <a:rPr lang="es-ES" dirty="0">
                <a:hlinkClick r:id="rId3"/>
              </a:rPr>
              <a:t> in </a:t>
            </a:r>
            <a:r>
              <a:rPr lang="es-ES" dirty="0" err="1">
                <a:hlinkClick r:id="rId3"/>
              </a:rPr>
              <a:t>an</a:t>
            </a:r>
            <a:r>
              <a:rPr lang="es-ES" dirty="0">
                <a:hlinkClick r:id="rId3"/>
              </a:rPr>
              <a:t> </a:t>
            </a:r>
            <a:r>
              <a:rPr lang="es-ES" dirty="0" err="1">
                <a:hlinkClick r:id="rId3"/>
              </a:rPr>
              <a:t>algorithm</a:t>
            </a:r>
            <a:r>
              <a:rPr lang="es-ES" dirty="0">
                <a:hlinkClick r:id="rId3"/>
              </a:rPr>
              <a:t> </a:t>
            </a:r>
            <a:r>
              <a:rPr lang="es-ES" dirty="0" err="1">
                <a:hlinkClick r:id="rId3"/>
              </a:rPr>
              <a:t>of</a:t>
            </a:r>
            <a:r>
              <a:rPr lang="es-ES" dirty="0">
                <a:hlinkClick r:id="rId3"/>
              </a:rPr>
              <a:t> </a:t>
            </a:r>
            <a:r>
              <a:rPr lang="es-ES" dirty="0" err="1">
                <a:hlinkClick r:id="rId3"/>
              </a:rPr>
              <a:t>First-Best</a:t>
            </a:r>
            <a:r>
              <a:rPr lang="es-ES" dirty="0">
                <a:hlinkClick r:id="rId3"/>
              </a:rPr>
              <a:t> </a:t>
            </a:r>
            <a:r>
              <a:rPr lang="es-ES" dirty="0" err="1">
                <a:hlinkClick r:id="rId3"/>
              </a:rPr>
              <a:t>search</a:t>
            </a:r>
            <a:r>
              <a:rPr lang="es-ES" dirty="0">
                <a:hlinkClick r:id="rId3"/>
              </a:rPr>
              <a:t> </a:t>
            </a:r>
            <a:r>
              <a:rPr lang="es-ES" dirty="0" err="1">
                <a:hlinkClick r:id="rId3"/>
              </a:rPr>
              <a:t>for</a:t>
            </a:r>
            <a:r>
              <a:rPr lang="es-ES" dirty="0">
                <a:hlinkClick r:id="rId3"/>
              </a:rPr>
              <a:t> </a:t>
            </a:r>
            <a:r>
              <a:rPr lang="es-ES" dirty="0" err="1">
                <a:hlinkClick r:id="rId3"/>
              </a:rPr>
              <a:t>the</a:t>
            </a:r>
            <a:r>
              <a:rPr lang="es-ES" dirty="0">
                <a:hlinkClick r:id="rId3"/>
              </a:rPr>
              <a:t> </a:t>
            </a:r>
            <a:r>
              <a:rPr lang="es-ES" dirty="0" err="1">
                <a:hlinkClick r:id="rId3"/>
              </a:rPr>
              <a:t>problem</a:t>
            </a:r>
            <a:r>
              <a:rPr lang="es-ES" dirty="0">
                <a:hlinkClick r:id="rId3"/>
              </a:rPr>
              <a:t> </a:t>
            </a:r>
            <a:r>
              <a:rPr lang="es-ES" dirty="0" err="1">
                <a:hlinkClick r:id="rId3"/>
              </a:rPr>
              <a:t>of</a:t>
            </a:r>
            <a:r>
              <a:rPr lang="es-ES" dirty="0">
                <a:hlinkClick r:id="rId3"/>
              </a:rPr>
              <a:t> Tower </a:t>
            </a:r>
            <a:r>
              <a:rPr lang="es-ES" dirty="0" err="1">
                <a:hlinkClick r:id="rId3"/>
              </a:rPr>
              <a:t>of</a:t>
            </a:r>
            <a:r>
              <a:rPr lang="es-ES" dirty="0">
                <a:hlinkClick r:id="rId3"/>
              </a:rPr>
              <a:t> Hanoi: </a:t>
            </a:r>
            <a:r>
              <a:rPr lang="es-ES" dirty="0" err="1">
                <a:hlinkClick r:id="rId3"/>
              </a:rPr>
              <a:t>optimal</a:t>
            </a:r>
            <a:r>
              <a:rPr lang="es-ES" dirty="0">
                <a:hlinkClick r:id="rId3"/>
              </a:rPr>
              <a:t> </a:t>
            </a:r>
            <a:r>
              <a:rPr lang="es-ES" dirty="0" err="1">
                <a:hlinkClick r:id="rId3"/>
              </a:rPr>
              <a:t>route</a:t>
            </a:r>
            <a:r>
              <a:rPr lang="es-ES" dirty="0">
                <a:hlinkClick r:id="rId3"/>
              </a:rPr>
              <a:t> </a:t>
            </a:r>
            <a:r>
              <a:rPr lang="es-ES" dirty="0" err="1">
                <a:hlinkClick r:id="rId3"/>
              </a:rPr>
              <a:t>for</a:t>
            </a:r>
            <a:r>
              <a:rPr lang="es-ES" dirty="0">
                <a:hlinkClick r:id="rId3"/>
              </a:rPr>
              <a:t> n disks.</a:t>
            </a:r>
            <a:endParaRPr lang="es-ES" dirty="0"/>
          </a:p>
        </p:txBody>
      </p:sp>
    </p:spTree>
    <p:extLst>
      <p:ext uri="{BB962C8B-B14F-4D97-AF65-F5344CB8AC3E}">
        <p14:creationId xmlns:p14="http://schemas.microsoft.com/office/powerpoint/2010/main" val="183137320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76</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voraz (</a:t>
            </a:r>
            <a:r>
              <a:rPr lang="es-ES_tradnl" sz="2400" dirty="0" err="1">
                <a:latin typeface="+mj-lt"/>
              </a:rPr>
              <a:t>greedy</a:t>
            </a:r>
            <a:r>
              <a:rPr lang="es-ES_tradnl" sz="2400" dirty="0">
                <a:latin typeface="+mj-lt"/>
              </a:rPr>
              <a:t>) primero el mejor</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7" y="2225310"/>
            <a:ext cx="6283637" cy="3703903"/>
          </a:xfrm>
        </p:spPr>
        <p:txBody>
          <a:bodyPr>
            <a:normAutofit/>
          </a:bodyPr>
          <a:lstStyle/>
          <a:p>
            <a:pPr marL="0" indent="0">
              <a:buNone/>
            </a:pPr>
            <a:r>
              <a:rPr lang="es-ES" dirty="0"/>
              <a:t>Esta búsqueda trata de expandir el nodo </a:t>
            </a:r>
            <a:r>
              <a:rPr lang="es-ES" b="1" dirty="0">
                <a:solidFill>
                  <a:schemeClr val="accent2">
                    <a:lumMod val="75000"/>
                  </a:schemeClr>
                </a:solidFill>
              </a:rPr>
              <a:t>con el valor más bajo de h(n) </a:t>
            </a:r>
            <a:r>
              <a:rPr lang="es-ES" dirty="0"/>
              <a:t>(el nodo que parece más cerca del objetivo), alegando que probablemente conduzca rápidamente a una solución.</a:t>
            </a:r>
          </a:p>
          <a:p>
            <a:pPr marL="0" indent="0">
              <a:buNone/>
            </a:pPr>
            <a:r>
              <a:rPr lang="es-ES" dirty="0"/>
              <a:t>Esta estrategia no siempre asegura que se encuentre el mejor camino, pero nos permite llegar más rápido a la solución que las búsquedas no informadas.</a:t>
            </a:r>
          </a:p>
        </p:txBody>
      </p:sp>
      <p:pic>
        <p:nvPicPr>
          <p:cNvPr id="4" name="Picture 3" descr="A computer screen shot of a program code&#10;&#10;Description automatically generated">
            <a:extLst>
              <a:ext uri="{FF2B5EF4-FFF2-40B4-BE49-F238E27FC236}">
                <a16:creationId xmlns:a16="http://schemas.microsoft.com/office/drawing/2014/main" id="{67EA9B41-8A22-20D1-C0D3-1CE9DC422C5D}"/>
              </a:ext>
            </a:extLst>
          </p:cNvPr>
          <p:cNvPicPr>
            <a:picLocks noChangeAspect="1"/>
          </p:cNvPicPr>
          <p:nvPr/>
        </p:nvPicPr>
        <p:blipFill rotWithShape="1">
          <a:blip r:embed="rId3"/>
          <a:srcRect l="6698" t="8704" r="7067" b="8704"/>
          <a:stretch/>
        </p:blipFill>
        <p:spPr>
          <a:xfrm>
            <a:off x="7106193" y="1876549"/>
            <a:ext cx="4843797" cy="3966901"/>
          </a:xfrm>
          <a:prstGeom prst="rect">
            <a:avLst/>
          </a:prstGeom>
        </p:spPr>
      </p:pic>
    </p:spTree>
    <p:extLst>
      <p:ext uri="{BB962C8B-B14F-4D97-AF65-F5344CB8AC3E}">
        <p14:creationId xmlns:p14="http://schemas.microsoft.com/office/powerpoint/2010/main" val="214279800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77</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voraz (</a:t>
            </a:r>
            <a:r>
              <a:rPr lang="es-ES_tradnl" sz="2400" dirty="0" err="1">
                <a:latin typeface="+mj-lt"/>
              </a:rPr>
              <a:t>greedy</a:t>
            </a:r>
            <a:r>
              <a:rPr lang="es-ES_tradnl" sz="2400" dirty="0">
                <a:latin typeface="+mj-lt"/>
              </a:rPr>
              <a:t>) primero el mejor</a:t>
            </a:r>
          </a:p>
        </p:txBody>
      </p:sp>
      <p:pic>
        <p:nvPicPr>
          <p:cNvPr id="4" name="Picture 3" descr="A computer screen shot of a program code&#10;&#10;Description automatically generated">
            <a:extLst>
              <a:ext uri="{FF2B5EF4-FFF2-40B4-BE49-F238E27FC236}">
                <a16:creationId xmlns:a16="http://schemas.microsoft.com/office/drawing/2014/main" id="{67EA9B41-8A22-20D1-C0D3-1CE9DC422C5D}"/>
              </a:ext>
            </a:extLst>
          </p:cNvPr>
          <p:cNvPicPr>
            <a:picLocks noChangeAspect="1"/>
          </p:cNvPicPr>
          <p:nvPr/>
        </p:nvPicPr>
        <p:blipFill rotWithShape="1">
          <a:blip r:embed="rId3"/>
          <a:srcRect l="6698" t="8704" r="7067" b="8704"/>
          <a:stretch/>
        </p:blipFill>
        <p:spPr>
          <a:xfrm>
            <a:off x="7106193" y="1876549"/>
            <a:ext cx="4843797" cy="3966901"/>
          </a:xfrm>
          <a:prstGeom prst="rect">
            <a:avLst/>
          </a:prstGeom>
        </p:spPr>
      </p:pic>
      <p:sp>
        <p:nvSpPr>
          <p:cNvPr id="10" name="Oval 9">
            <a:extLst>
              <a:ext uri="{FF2B5EF4-FFF2-40B4-BE49-F238E27FC236}">
                <a16:creationId xmlns:a16="http://schemas.microsoft.com/office/drawing/2014/main" id="{40413201-969B-796B-851C-4460EB55A2E8}"/>
              </a:ext>
            </a:extLst>
          </p:cNvPr>
          <p:cNvSpPr/>
          <p:nvPr/>
        </p:nvSpPr>
        <p:spPr>
          <a:xfrm>
            <a:off x="814059" y="2339329"/>
            <a:ext cx="330925"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1" name="Oval 10">
            <a:extLst>
              <a:ext uri="{FF2B5EF4-FFF2-40B4-BE49-F238E27FC236}">
                <a16:creationId xmlns:a16="http://schemas.microsoft.com/office/drawing/2014/main" id="{47260714-3C82-E0EC-6B9B-1BC348F15B84}"/>
              </a:ext>
            </a:extLst>
          </p:cNvPr>
          <p:cNvSpPr/>
          <p:nvPr/>
        </p:nvSpPr>
        <p:spPr>
          <a:xfrm>
            <a:off x="3458154" y="2919507"/>
            <a:ext cx="330925" cy="330925"/>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2" name="Oval 11">
            <a:extLst>
              <a:ext uri="{FF2B5EF4-FFF2-40B4-BE49-F238E27FC236}">
                <a16:creationId xmlns:a16="http://schemas.microsoft.com/office/drawing/2014/main" id="{B75E5481-41C1-0BAF-096E-8D07AE22BB93}"/>
              </a:ext>
            </a:extLst>
          </p:cNvPr>
          <p:cNvSpPr/>
          <p:nvPr/>
        </p:nvSpPr>
        <p:spPr>
          <a:xfrm>
            <a:off x="1330422" y="4159275"/>
            <a:ext cx="330925" cy="330925"/>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3" name="Oval 12">
            <a:extLst>
              <a:ext uri="{FF2B5EF4-FFF2-40B4-BE49-F238E27FC236}">
                <a16:creationId xmlns:a16="http://schemas.microsoft.com/office/drawing/2014/main" id="{FD571A56-ECD9-B3FF-E8BF-89CAB40FE00F}"/>
              </a:ext>
            </a:extLst>
          </p:cNvPr>
          <p:cNvSpPr/>
          <p:nvPr/>
        </p:nvSpPr>
        <p:spPr>
          <a:xfrm>
            <a:off x="3520158" y="5079246"/>
            <a:ext cx="330925" cy="330925"/>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3E62B981-F806-52CE-54B2-BDD594C77FC4}"/>
              </a:ext>
            </a:extLst>
          </p:cNvPr>
          <p:cNvSpPr/>
          <p:nvPr/>
        </p:nvSpPr>
        <p:spPr>
          <a:xfrm>
            <a:off x="5675103" y="4913784"/>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E</a:t>
            </a:r>
          </a:p>
        </p:txBody>
      </p:sp>
      <p:cxnSp>
        <p:nvCxnSpPr>
          <p:cNvPr id="15" name="Straight Connector 14">
            <a:extLst>
              <a:ext uri="{FF2B5EF4-FFF2-40B4-BE49-F238E27FC236}">
                <a16:creationId xmlns:a16="http://schemas.microsoft.com/office/drawing/2014/main" id="{EFF3CDD3-D543-2478-B698-6E45CAB29501}"/>
              </a:ext>
            </a:extLst>
          </p:cNvPr>
          <p:cNvCxnSpPr>
            <a:stCxn id="10" idx="6"/>
            <a:endCxn id="11" idx="2"/>
          </p:cNvCxnSpPr>
          <p:nvPr/>
        </p:nvCxnSpPr>
        <p:spPr>
          <a:xfrm>
            <a:off x="1144984" y="2504792"/>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9BB7423-783B-773B-F47C-A9D7F9DD1896}"/>
              </a:ext>
            </a:extLst>
          </p:cNvPr>
          <p:cNvCxnSpPr>
            <a:stCxn id="10" idx="4"/>
            <a:endCxn id="12" idx="1"/>
          </p:cNvCxnSpPr>
          <p:nvPr/>
        </p:nvCxnSpPr>
        <p:spPr>
          <a:xfrm>
            <a:off x="979522" y="2670254"/>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534FEFD-313C-6280-38EB-837ABC1E72C1}"/>
              </a:ext>
            </a:extLst>
          </p:cNvPr>
          <p:cNvCxnSpPr>
            <a:stCxn id="12" idx="5"/>
            <a:endCxn id="13" idx="2"/>
          </p:cNvCxnSpPr>
          <p:nvPr/>
        </p:nvCxnSpPr>
        <p:spPr>
          <a:xfrm>
            <a:off x="1612884" y="4441737"/>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AAD1C0D-E8E6-FB33-A6DC-FC897646903E}"/>
              </a:ext>
            </a:extLst>
          </p:cNvPr>
          <p:cNvCxnSpPr>
            <a:stCxn id="13" idx="6"/>
            <a:endCxn id="14" idx="2"/>
          </p:cNvCxnSpPr>
          <p:nvPr/>
        </p:nvCxnSpPr>
        <p:spPr>
          <a:xfrm flipV="1">
            <a:off x="3851083" y="5079247"/>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B63A2E6-6D7F-D26B-0446-85CA9E1BC641}"/>
              </a:ext>
            </a:extLst>
          </p:cNvPr>
          <p:cNvCxnSpPr>
            <a:cxnSpLocks/>
            <a:stCxn id="11" idx="5"/>
            <a:endCxn id="14" idx="1"/>
          </p:cNvCxnSpPr>
          <p:nvPr/>
        </p:nvCxnSpPr>
        <p:spPr>
          <a:xfrm>
            <a:off x="3740616" y="3201969"/>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1A7E7EE5-61A0-E3B6-EBEB-BC8701F87E78}"/>
              </a:ext>
            </a:extLst>
          </p:cNvPr>
          <p:cNvSpPr txBox="1"/>
          <p:nvPr/>
        </p:nvSpPr>
        <p:spPr>
          <a:xfrm>
            <a:off x="2165849" y="2364199"/>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cxnSp>
        <p:nvCxnSpPr>
          <p:cNvPr id="26" name="Straight Arrow Connector 25">
            <a:extLst>
              <a:ext uri="{FF2B5EF4-FFF2-40B4-BE49-F238E27FC236}">
                <a16:creationId xmlns:a16="http://schemas.microsoft.com/office/drawing/2014/main" id="{D043F4F3-0BE1-F427-EC0F-43316E6E0F17}"/>
              </a:ext>
            </a:extLst>
          </p:cNvPr>
          <p:cNvCxnSpPr>
            <a:cxnSpLocks/>
          </p:cNvCxnSpPr>
          <p:nvPr/>
        </p:nvCxnSpPr>
        <p:spPr>
          <a:xfrm>
            <a:off x="1218380" y="2649022"/>
            <a:ext cx="2145738" cy="552228"/>
          </a:xfrm>
          <a:prstGeom prst="straightConnector1">
            <a:avLst/>
          </a:prstGeom>
          <a:ln w="2857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BF0356BB-76F3-8166-951E-3797F56C4320}"/>
              </a:ext>
            </a:extLst>
          </p:cNvPr>
          <p:cNvCxnSpPr>
            <a:cxnSpLocks/>
          </p:cNvCxnSpPr>
          <p:nvPr/>
        </p:nvCxnSpPr>
        <p:spPr>
          <a:xfrm>
            <a:off x="3630449" y="3364127"/>
            <a:ext cx="1849462" cy="1592921"/>
          </a:xfrm>
          <a:prstGeom prst="straightConnector1">
            <a:avLst/>
          </a:prstGeom>
          <a:ln w="2857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26C941D-F1B0-1603-FBD9-6F666D1A1516}"/>
              </a:ext>
            </a:extLst>
          </p:cNvPr>
          <p:cNvSpPr/>
          <p:nvPr/>
        </p:nvSpPr>
        <p:spPr>
          <a:xfrm>
            <a:off x="3025071" y="3773031"/>
            <a:ext cx="330925" cy="330925"/>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8" name="Straight Connector 37">
            <a:extLst>
              <a:ext uri="{FF2B5EF4-FFF2-40B4-BE49-F238E27FC236}">
                <a16:creationId xmlns:a16="http://schemas.microsoft.com/office/drawing/2014/main" id="{BA0A6121-91E7-41D7-2C34-F019A0C6D49E}"/>
              </a:ext>
            </a:extLst>
          </p:cNvPr>
          <p:cNvCxnSpPr>
            <a:cxnSpLocks/>
            <a:stCxn id="12" idx="7"/>
            <a:endCxn id="37" idx="2"/>
          </p:cNvCxnSpPr>
          <p:nvPr/>
        </p:nvCxnSpPr>
        <p:spPr>
          <a:xfrm flipV="1">
            <a:off x="1612884" y="3938494"/>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72685A6-6423-7006-1801-32AB341B597C}"/>
              </a:ext>
            </a:extLst>
          </p:cNvPr>
          <p:cNvCxnSpPr>
            <a:cxnSpLocks/>
            <a:stCxn id="13" idx="0"/>
            <a:endCxn id="37" idx="5"/>
          </p:cNvCxnSpPr>
          <p:nvPr/>
        </p:nvCxnSpPr>
        <p:spPr>
          <a:xfrm flipH="1" flipV="1">
            <a:off x="3307533" y="4055493"/>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03FA7E3A-30AA-8124-03A1-F9178A4FDE8D}"/>
              </a:ext>
            </a:extLst>
          </p:cNvPr>
          <p:cNvSpPr txBox="1"/>
          <p:nvPr/>
        </p:nvSpPr>
        <p:spPr>
          <a:xfrm>
            <a:off x="4763093" y="3618805"/>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55" name="TextBox 54">
            <a:extLst>
              <a:ext uri="{FF2B5EF4-FFF2-40B4-BE49-F238E27FC236}">
                <a16:creationId xmlns:a16="http://schemas.microsoft.com/office/drawing/2014/main" id="{80DE3B4B-16DE-E089-7C77-59E467CDD0EA}"/>
              </a:ext>
            </a:extLst>
          </p:cNvPr>
          <p:cNvSpPr txBox="1"/>
          <p:nvPr/>
        </p:nvSpPr>
        <p:spPr>
          <a:xfrm>
            <a:off x="1224528" y="3214563"/>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56" name="TextBox 55">
            <a:extLst>
              <a:ext uri="{FF2B5EF4-FFF2-40B4-BE49-F238E27FC236}">
                <a16:creationId xmlns:a16="http://schemas.microsoft.com/office/drawing/2014/main" id="{691C78A7-4EF6-3D6F-F759-7B3B2231FE4E}"/>
              </a:ext>
            </a:extLst>
          </p:cNvPr>
          <p:cNvSpPr txBox="1"/>
          <p:nvPr/>
        </p:nvSpPr>
        <p:spPr>
          <a:xfrm>
            <a:off x="1931596" y="3697813"/>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63" name="TextBox 62">
            <a:extLst>
              <a:ext uri="{FF2B5EF4-FFF2-40B4-BE49-F238E27FC236}">
                <a16:creationId xmlns:a16="http://schemas.microsoft.com/office/drawing/2014/main" id="{DD07DF08-F6C3-8129-0208-FB1C55F81F28}"/>
              </a:ext>
            </a:extLst>
          </p:cNvPr>
          <p:cNvSpPr txBox="1"/>
          <p:nvPr/>
        </p:nvSpPr>
        <p:spPr>
          <a:xfrm>
            <a:off x="2186921" y="4841661"/>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64" name="TextBox 63">
            <a:extLst>
              <a:ext uri="{FF2B5EF4-FFF2-40B4-BE49-F238E27FC236}">
                <a16:creationId xmlns:a16="http://schemas.microsoft.com/office/drawing/2014/main" id="{F66AFA48-9B57-C603-0821-572198FFC3ED}"/>
              </a:ext>
            </a:extLst>
          </p:cNvPr>
          <p:cNvSpPr txBox="1"/>
          <p:nvPr/>
        </p:nvSpPr>
        <p:spPr>
          <a:xfrm>
            <a:off x="3507792" y="4305534"/>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65" name="TextBox 64">
            <a:extLst>
              <a:ext uri="{FF2B5EF4-FFF2-40B4-BE49-F238E27FC236}">
                <a16:creationId xmlns:a16="http://schemas.microsoft.com/office/drawing/2014/main" id="{05388CF4-FC94-F59C-8B60-CA431B93C385}"/>
              </a:ext>
            </a:extLst>
          </p:cNvPr>
          <p:cNvSpPr txBox="1"/>
          <p:nvPr/>
        </p:nvSpPr>
        <p:spPr>
          <a:xfrm>
            <a:off x="4444778" y="5176676"/>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67" name="TextBox 66">
            <a:extLst>
              <a:ext uri="{FF2B5EF4-FFF2-40B4-BE49-F238E27FC236}">
                <a16:creationId xmlns:a16="http://schemas.microsoft.com/office/drawing/2014/main" id="{ADF93418-4D4E-E8DC-654E-F9BD05AC159E}"/>
              </a:ext>
            </a:extLst>
          </p:cNvPr>
          <p:cNvSpPr txBox="1"/>
          <p:nvPr/>
        </p:nvSpPr>
        <p:spPr>
          <a:xfrm>
            <a:off x="291642" y="2339329"/>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68" name="TextBox 67">
            <a:extLst>
              <a:ext uri="{FF2B5EF4-FFF2-40B4-BE49-F238E27FC236}">
                <a16:creationId xmlns:a16="http://schemas.microsoft.com/office/drawing/2014/main" id="{C460A99C-5ECC-250C-0B62-2E647024F0DE}"/>
              </a:ext>
            </a:extLst>
          </p:cNvPr>
          <p:cNvSpPr txBox="1"/>
          <p:nvPr/>
        </p:nvSpPr>
        <p:spPr>
          <a:xfrm>
            <a:off x="796616" y="4174130"/>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69" name="TextBox 68">
            <a:extLst>
              <a:ext uri="{FF2B5EF4-FFF2-40B4-BE49-F238E27FC236}">
                <a16:creationId xmlns:a16="http://schemas.microsoft.com/office/drawing/2014/main" id="{68DF01B7-509E-9DDB-183A-235670459FB1}"/>
              </a:ext>
            </a:extLst>
          </p:cNvPr>
          <p:cNvSpPr txBox="1"/>
          <p:nvPr/>
        </p:nvSpPr>
        <p:spPr>
          <a:xfrm>
            <a:off x="3020032" y="2647972"/>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70" name="TextBox 69">
            <a:extLst>
              <a:ext uri="{FF2B5EF4-FFF2-40B4-BE49-F238E27FC236}">
                <a16:creationId xmlns:a16="http://schemas.microsoft.com/office/drawing/2014/main" id="{C58ADB9D-456E-DD69-F15A-E7C95185CF6A}"/>
              </a:ext>
            </a:extLst>
          </p:cNvPr>
          <p:cNvSpPr txBox="1"/>
          <p:nvPr/>
        </p:nvSpPr>
        <p:spPr>
          <a:xfrm>
            <a:off x="6006028" y="4924641"/>
            <a:ext cx="579023" cy="369332"/>
          </a:xfrm>
          <a:prstGeom prst="rect">
            <a:avLst/>
          </a:prstGeom>
          <a:noFill/>
        </p:spPr>
        <p:txBody>
          <a:bodyPr wrap="square">
            <a:spAutoFit/>
          </a:bodyPr>
          <a:lstStyle/>
          <a:p>
            <a:r>
              <a:rPr lang="es-ES_tradnl" dirty="0">
                <a:solidFill>
                  <a:srgbClr val="0070C0"/>
                </a:solidFill>
              </a:rPr>
              <a:t>0</a:t>
            </a:r>
            <a:endParaRPr lang="es-ES_tradnl" dirty="0"/>
          </a:p>
        </p:txBody>
      </p:sp>
      <p:sp>
        <p:nvSpPr>
          <p:cNvPr id="71" name="TextBox 70">
            <a:extLst>
              <a:ext uri="{FF2B5EF4-FFF2-40B4-BE49-F238E27FC236}">
                <a16:creationId xmlns:a16="http://schemas.microsoft.com/office/drawing/2014/main" id="{24F272C9-02BE-C6A2-29B6-6C5F33343A2F}"/>
              </a:ext>
            </a:extLst>
          </p:cNvPr>
          <p:cNvSpPr txBox="1"/>
          <p:nvPr/>
        </p:nvSpPr>
        <p:spPr>
          <a:xfrm>
            <a:off x="3419252" y="5401758"/>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72" name="TextBox 71">
            <a:extLst>
              <a:ext uri="{FF2B5EF4-FFF2-40B4-BE49-F238E27FC236}">
                <a16:creationId xmlns:a16="http://schemas.microsoft.com/office/drawing/2014/main" id="{F7544F20-D101-E6AA-892D-8A3CAA64A2D2}"/>
              </a:ext>
            </a:extLst>
          </p:cNvPr>
          <p:cNvSpPr txBox="1"/>
          <p:nvPr/>
        </p:nvSpPr>
        <p:spPr>
          <a:xfrm>
            <a:off x="3272060" y="3584180"/>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Tree>
    <p:extLst>
      <p:ext uri="{BB962C8B-B14F-4D97-AF65-F5344CB8AC3E}">
        <p14:creationId xmlns:p14="http://schemas.microsoft.com/office/powerpoint/2010/main" val="387008046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78</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A*</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7" y="2120802"/>
            <a:ext cx="6283637" cy="4165876"/>
          </a:xfrm>
        </p:spPr>
        <p:txBody>
          <a:bodyPr>
            <a:normAutofit fontScale="77500" lnSpcReduction="20000"/>
          </a:bodyPr>
          <a:lstStyle/>
          <a:p>
            <a:pPr marL="0" indent="0">
              <a:buNone/>
            </a:pPr>
            <a:r>
              <a:rPr lang="es-ES" dirty="0"/>
              <a:t>Esta búsqueda no solo usa la función heurística, sino también utiliza el costo del camino tomado para llegar al nodo:</a:t>
            </a:r>
          </a:p>
          <a:p>
            <a:pPr marL="0" indent="0" algn="ctr">
              <a:buNone/>
            </a:pPr>
            <a:r>
              <a:rPr lang="es-ES" dirty="0"/>
              <a:t>f(nodo) = costo(nodo) + h(nodo)</a:t>
            </a:r>
          </a:p>
          <a:p>
            <a:pPr marL="0" indent="0">
              <a:buNone/>
            </a:pPr>
            <a:r>
              <a:rPr lang="es-ES" dirty="0"/>
              <a:t>Si todos los costos son &gt;0, se asegura que la búsqueda es </a:t>
            </a:r>
            <a:r>
              <a:rPr lang="es-ES" b="1" dirty="0">
                <a:solidFill>
                  <a:srgbClr val="0070C0"/>
                </a:solidFill>
              </a:rPr>
              <a:t>completa</a:t>
            </a:r>
            <a:r>
              <a:rPr lang="es-ES" dirty="0"/>
              <a:t>. Encontrar la solución más eficiente depende de si la función heurística </a:t>
            </a:r>
            <a:r>
              <a:rPr lang="es-ES" i="1" dirty="0">
                <a:solidFill>
                  <a:schemeClr val="accent1"/>
                </a:solidFill>
              </a:rPr>
              <a:t>nunca sobreestima el costo de llegar al resultado (admisible)</a:t>
            </a:r>
            <a:r>
              <a:rPr lang="es-ES" dirty="0"/>
              <a:t>. </a:t>
            </a:r>
            <a:br>
              <a:rPr lang="es-ES" dirty="0"/>
            </a:br>
            <a:r>
              <a:rPr lang="es-ES" dirty="0"/>
              <a:t>Además, si la función heurística es </a:t>
            </a:r>
            <a:r>
              <a:rPr lang="es-ES" b="1" dirty="0">
                <a:solidFill>
                  <a:schemeClr val="accent6">
                    <a:lumMod val="75000"/>
                  </a:schemeClr>
                </a:solidFill>
              </a:rPr>
              <a:t>consistente</a:t>
            </a:r>
            <a:r>
              <a:rPr lang="es-ES" dirty="0"/>
              <a:t>:</a:t>
            </a:r>
          </a:p>
          <a:p>
            <a:pPr marL="0" indent="0" algn="ctr">
              <a:buNone/>
            </a:pPr>
            <a:r>
              <a:rPr lang="es-ES" dirty="0">
                <a:solidFill>
                  <a:schemeClr val="accent5"/>
                </a:solidFill>
              </a:rPr>
              <a:t>h(nodo1) </a:t>
            </a:r>
            <a:r>
              <a:rPr lang="es-ES" dirty="0"/>
              <a:t>&lt; </a:t>
            </a:r>
            <a:r>
              <a:rPr lang="es-ES" dirty="0">
                <a:solidFill>
                  <a:srgbClr val="BA8E00"/>
                </a:solidFill>
              </a:rPr>
              <a:t>costo(nodo1, acción, nodo2)</a:t>
            </a:r>
            <a:r>
              <a:rPr lang="es-ES" dirty="0">
                <a:solidFill>
                  <a:schemeClr val="accent2">
                    <a:lumMod val="75000"/>
                  </a:schemeClr>
                </a:solidFill>
              </a:rPr>
              <a:t> </a:t>
            </a:r>
            <a:r>
              <a:rPr lang="es-ES" dirty="0"/>
              <a:t>+</a:t>
            </a:r>
            <a:r>
              <a:rPr lang="es-ES" dirty="0">
                <a:solidFill>
                  <a:schemeClr val="accent3"/>
                </a:solidFill>
              </a:rPr>
              <a:t> h(nodo2)</a:t>
            </a:r>
          </a:p>
          <a:p>
            <a:pPr marL="0" indent="0">
              <a:buNone/>
            </a:pPr>
            <a:endParaRPr lang="es-ES" dirty="0"/>
          </a:p>
          <a:p>
            <a:pPr marL="0" indent="0">
              <a:buNone/>
            </a:pPr>
            <a:endParaRPr lang="es-ES" dirty="0"/>
          </a:p>
          <a:p>
            <a:pPr marL="0" indent="0">
              <a:buNone/>
            </a:pPr>
            <a:endParaRPr lang="es-ES" dirty="0"/>
          </a:p>
          <a:p>
            <a:pPr marL="0" indent="0">
              <a:buNone/>
            </a:pPr>
            <a:br>
              <a:rPr lang="es-ES" dirty="0"/>
            </a:br>
            <a:r>
              <a:rPr lang="es-ES" dirty="0"/>
              <a:t>Entonces A* cada nodo al que llegue siempre va a ser el camino más optimo.</a:t>
            </a:r>
          </a:p>
        </p:txBody>
      </p:sp>
      <p:sp>
        <p:nvSpPr>
          <p:cNvPr id="3" name="Oval 2">
            <a:extLst>
              <a:ext uri="{FF2B5EF4-FFF2-40B4-BE49-F238E27FC236}">
                <a16:creationId xmlns:a16="http://schemas.microsoft.com/office/drawing/2014/main" id="{82630C02-0141-A523-D965-0063F53EE70E}"/>
              </a:ext>
            </a:extLst>
          </p:cNvPr>
          <p:cNvSpPr/>
          <p:nvPr/>
        </p:nvSpPr>
        <p:spPr>
          <a:xfrm>
            <a:off x="1715589" y="5176675"/>
            <a:ext cx="1269657"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nodo1</a:t>
            </a:r>
          </a:p>
        </p:txBody>
      </p:sp>
      <p:sp>
        <p:nvSpPr>
          <p:cNvPr id="11" name="Oval 10">
            <a:extLst>
              <a:ext uri="{FF2B5EF4-FFF2-40B4-BE49-F238E27FC236}">
                <a16:creationId xmlns:a16="http://schemas.microsoft.com/office/drawing/2014/main" id="{106C0A1B-B8AD-CB4D-CB00-D2CE3FE2909D}"/>
              </a:ext>
            </a:extLst>
          </p:cNvPr>
          <p:cNvSpPr/>
          <p:nvPr/>
        </p:nvSpPr>
        <p:spPr>
          <a:xfrm>
            <a:off x="3207626" y="4495205"/>
            <a:ext cx="1269657"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nodo2</a:t>
            </a:r>
            <a:endParaRPr lang="es-ES_tradnl" dirty="0"/>
          </a:p>
        </p:txBody>
      </p:sp>
      <p:sp>
        <p:nvSpPr>
          <p:cNvPr id="12" name="Oval 11">
            <a:extLst>
              <a:ext uri="{FF2B5EF4-FFF2-40B4-BE49-F238E27FC236}">
                <a16:creationId xmlns:a16="http://schemas.microsoft.com/office/drawing/2014/main" id="{7D1F35C6-68AA-02AB-CE3D-FB2D60E2274D}"/>
              </a:ext>
            </a:extLst>
          </p:cNvPr>
          <p:cNvSpPr/>
          <p:nvPr/>
        </p:nvSpPr>
        <p:spPr>
          <a:xfrm>
            <a:off x="4620281" y="5176675"/>
            <a:ext cx="1269657"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nodo3</a:t>
            </a:r>
            <a:endParaRPr lang="es-ES_tradnl" dirty="0"/>
          </a:p>
        </p:txBody>
      </p:sp>
      <p:cxnSp>
        <p:nvCxnSpPr>
          <p:cNvPr id="13" name="Straight Arrow Connector 12">
            <a:extLst>
              <a:ext uri="{FF2B5EF4-FFF2-40B4-BE49-F238E27FC236}">
                <a16:creationId xmlns:a16="http://schemas.microsoft.com/office/drawing/2014/main" id="{E9F7F108-B6B3-F4BB-5FD6-BC10D0A216A1}"/>
              </a:ext>
            </a:extLst>
          </p:cNvPr>
          <p:cNvCxnSpPr>
            <a:cxnSpLocks/>
            <a:stCxn id="3" idx="7"/>
            <a:endCxn id="11" idx="3"/>
          </p:cNvCxnSpPr>
          <p:nvPr/>
        </p:nvCxnSpPr>
        <p:spPr>
          <a:xfrm flipV="1">
            <a:off x="2799309" y="4777667"/>
            <a:ext cx="594254" cy="447471"/>
          </a:xfrm>
          <a:prstGeom prst="straightConnector1">
            <a:avLst/>
          </a:prstGeom>
          <a:ln w="2857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D745D43-1377-0290-3E33-6AAE5FC0B378}"/>
              </a:ext>
            </a:extLst>
          </p:cNvPr>
          <p:cNvCxnSpPr>
            <a:cxnSpLocks/>
            <a:stCxn id="11" idx="5"/>
            <a:endCxn id="12" idx="1"/>
          </p:cNvCxnSpPr>
          <p:nvPr/>
        </p:nvCxnSpPr>
        <p:spPr>
          <a:xfrm>
            <a:off x="4291346" y="4777667"/>
            <a:ext cx="514872" cy="447471"/>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CE26B15-B531-8C28-27FD-113CDD28FBC9}"/>
              </a:ext>
            </a:extLst>
          </p:cNvPr>
          <p:cNvCxnSpPr>
            <a:cxnSpLocks/>
            <a:stCxn id="3" idx="6"/>
            <a:endCxn id="12" idx="2"/>
          </p:cNvCxnSpPr>
          <p:nvPr/>
        </p:nvCxnSpPr>
        <p:spPr>
          <a:xfrm>
            <a:off x="2985246" y="5342138"/>
            <a:ext cx="1635035" cy="0"/>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A8726A5-B6C8-FC75-0833-17862AF9FFCC}"/>
              </a:ext>
            </a:extLst>
          </p:cNvPr>
          <p:cNvSpPr txBox="1"/>
          <p:nvPr/>
        </p:nvSpPr>
        <p:spPr>
          <a:xfrm>
            <a:off x="3335825" y="5022786"/>
            <a:ext cx="1094408" cy="307777"/>
          </a:xfrm>
          <a:prstGeom prst="rect">
            <a:avLst/>
          </a:prstGeom>
          <a:noFill/>
        </p:spPr>
        <p:txBody>
          <a:bodyPr wrap="square">
            <a:spAutoFit/>
          </a:bodyPr>
          <a:lstStyle/>
          <a:p>
            <a:pPr algn="ctr"/>
            <a:r>
              <a:rPr lang="es-ES" sz="1400" dirty="0">
                <a:solidFill>
                  <a:schemeClr val="accent5"/>
                </a:solidFill>
              </a:rPr>
              <a:t>h(nodo1) </a:t>
            </a:r>
            <a:endParaRPr lang="es-ES_tradnl" sz="1400" dirty="0">
              <a:solidFill>
                <a:schemeClr val="accent5"/>
              </a:solidFill>
            </a:endParaRPr>
          </a:p>
        </p:txBody>
      </p:sp>
      <p:sp>
        <p:nvSpPr>
          <p:cNvPr id="24" name="TextBox 23">
            <a:extLst>
              <a:ext uri="{FF2B5EF4-FFF2-40B4-BE49-F238E27FC236}">
                <a16:creationId xmlns:a16="http://schemas.microsoft.com/office/drawing/2014/main" id="{3B5C6A63-E2C8-5ABE-E32E-9A09B0963409}"/>
              </a:ext>
            </a:extLst>
          </p:cNvPr>
          <p:cNvSpPr txBox="1"/>
          <p:nvPr/>
        </p:nvSpPr>
        <p:spPr>
          <a:xfrm>
            <a:off x="4466595" y="4727667"/>
            <a:ext cx="1094408" cy="307777"/>
          </a:xfrm>
          <a:prstGeom prst="rect">
            <a:avLst/>
          </a:prstGeom>
          <a:noFill/>
        </p:spPr>
        <p:txBody>
          <a:bodyPr wrap="square">
            <a:spAutoFit/>
          </a:bodyPr>
          <a:lstStyle/>
          <a:p>
            <a:pPr algn="ctr"/>
            <a:r>
              <a:rPr lang="es-ES" sz="1400" dirty="0">
                <a:solidFill>
                  <a:schemeClr val="accent3"/>
                </a:solidFill>
              </a:rPr>
              <a:t>h(nodo2) </a:t>
            </a:r>
            <a:endParaRPr lang="es-ES_tradnl" sz="1400" dirty="0">
              <a:solidFill>
                <a:schemeClr val="accent3"/>
              </a:solidFill>
            </a:endParaRPr>
          </a:p>
        </p:txBody>
      </p:sp>
      <p:sp>
        <p:nvSpPr>
          <p:cNvPr id="25" name="TextBox 24">
            <a:extLst>
              <a:ext uri="{FF2B5EF4-FFF2-40B4-BE49-F238E27FC236}">
                <a16:creationId xmlns:a16="http://schemas.microsoft.com/office/drawing/2014/main" id="{555E1329-582F-4878-A9FC-69B8C0E96C09}"/>
              </a:ext>
            </a:extLst>
          </p:cNvPr>
          <p:cNvSpPr txBox="1"/>
          <p:nvPr/>
        </p:nvSpPr>
        <p:spPr>
          <a:xfrm>
            <a:off x="774492" y="4777667"/>
            <a:ext cx="2359279" cy="307777"/>
          </a:xfrm>
          <a:prstGeom prst="rect">
            <a:avLst/>
          </a:prstGeom>
          <a:noFill/>
        </p:spPr>
        <p:txBody>
          <a:bodyPr wrap="square">
            <a:spAutoFit/>
          </a:bodyPr>
          <a:lstStyle/>
          <a:p>
            <a:pPr algn="ctr"/>
            <a:r>
              <a:rPr lang="es-ES" sz="1400" dirty="0">
                <a:solidFill>
                  <a:srgbClr val="BA8E00"/>
                </a:solidFill>
              </a:rPr>
              <a:t>costo(nodo1, acción, nodo2) </a:t>
            </a:r>
            <a:endParaRPr lang="es-ES_tradnl" sz="1400" dirty="0">
              <a:solidFill>
                <a:srgbClr val="BA8E00"/>
              </a:solidFill>
            </a:endParaRPr>
          </a:p>
        </p:txBody>
      </p:sp>
      <p:pic>
        <p:nvPicPr>
          <p:cNvPr id="27" name="Picture 26" descr="A screen shot of a computer program&#10;&#10;Description automatically generated">
            <a:extLst>
              <a:ext uri="{FF2B5EF4-FFF2-40B4-BE49-F238E27FC236}">
                <a16:creationId xmlns:a16="http://schemas.microsoft.com/office/drawing/2014/main" id="{2E2426A8-BF85-7F8E-F7FC-56262C470234}"/>
              </a:ext>
            </a:extLst>
          </p:cNvPr>
          <p:cNvPicPr>
            <a:picLocks noChangeAspect="1"/>
          </p:cNvPicPr>
          <p:nvPr/>
        </p:nvPicPr>
        <p:blipFill rotWithShape="1">
          <a:blip r:embed="rId3"/>
          <a:srcRect l="6612" t="7365" r="6830" b="7315"/>
          <a:stretch/>
        </p:blipFill>
        <p:spPr>
          <a:xfrm>
            <a:off x="7148740" y="1681196"/>
            <a:ext cx="4407628" cy="4475745"/>
          </a:xfrm>
          <a:prstGeom prst="rect">
            <a:avLst/>
          </a:prstGeom>
        </p:spPr>
      </p:pic>
    </p:spTree>
    <p:extLst>
      <p:ext uri="{BB962C8B-B14F-4D97-AF65-F5344CB8AC3E}">
        <p14:creationId xmlns:p14="http://schemas.microsoft.com/office/powerpoint/2010/main" val="10804565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79</a:t>
            </a:fld>
            <a:endParaRPr lang="en-US"/>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A*</a:t>
            </a:r>
          </a:p>
        </p:txBody>
      </p:sp>
      <p:pic>
        <p:nvPicPr>
          <p:cNvPr id="27" name="Picture 26" descr="A screen shot of a computer program&#10;&#10;Description automatically generated">
            <a:extLst>
              <a:ext uri="{FF2B5EF4-FFF2-40B4-BE49-F238E27FC236}">
                <a16:creationId xmlns:a16="http://schemas.microsoft.com/office/drawing/2014/main" id="{2E2426A8-BF85-7F8E-F7FC-56262C470234}"/>
              </a:ext>
            </a:extLst>
          </p:cNvPr>
          <p:cNvPicPr>
            <a:picLocks noChangeAspect="1"/>
          </p:cNvPicPr>
          <p:nvPr/>
        </p:nvPicPr>
        <p:blipFill rotWithShape="1">
          <a:blip r:embed="rId3"/>
          <a:srcRect l="6612" t="7365" r="6830" b="7315"/>
          <a:stretch/>
        </p:blipFill>
        <p:spPr>
          <a:xfrm>
            <a:off x="7148740" y="1681196"/>
            <a:ext cx="4407628" cy="4475745"/>
          </a:xfrm>
          <a:prstGeom prst="rect">
            <a:avLst/>
          </a:prstGeom>
        </p:spPr>
      </p:pic>
      <p:sp>
        <p:nvSpPr>
          <p:cNvPr id="10" name="Oval 9">
            <a:extLst>
              <a:ext uri="{FF2B5EF4-FFF2-40B4-BE49-F238E27FC236}">
                <a16:creationId xmlns:a16="http://schemas.microsoft.com/office/drawing/2014/main" id="{26812402-D84A-5E0D-208B-E95E62E58A82}"/>
              </a:ext>
            </a:extLst>
          </p:cNvPr>
          <p:cNvSpPr/>
          <p:nvPr/>
        </p:nvSpPr>
        <p:spPr>
          <a:xfrm>
            <a:off x="814059" y="2339329"/>
            <a:ext cx="330925"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4" name="Oval 13">
            <a:extLst>
              <a:ext uri="{FF2B5EF4-FFF2-40B4-BE49-F238E27FC236}">
                <a16:creationId xmlns:a16="http://schemas.microsoft.com/office/drawing/2014/main" id="{020BE5E9-8407-1BA2-0EF7-6C3A56A2A54B}"/>
              </a:ext>
            </a:extLst>
          </p:cNvPr>
          <p:cNvSpPr/>
          <p:nvPr/>
        </p:nvSpPr>
        <p:spPr>
          <a:xfrm>
            <a:off x="3458154" y="2919507"/>
            <a:ext cx="330925" cy="330925"/>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5" name="Oval 14">
            <a:extLst>
              <a:ext uri="{FF2B5EF4-FFF2-40B4-BE49-F238E27FC236}">
                <a16:creationId xmlns:a16="http://schemas.microsoft.com/office/drawing/2014/main" id="{D5BB29D6-3CE7-05B4-E162-6E0143A7D1F3}"/>
              </a:ext>
            </a:extLst>
          </p:cNvPr>
          <p:cNvSpPr/>
          <p:nvPr/>
        </p:nvSpPr>
        <p:spPr>
          <a:xfrm>
            <a:off x="1330422" y="4159275"/>
            <a:ext cx="330925" cy="330925"/>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7" name="Oval 16">
            <a:extLst>
              <a:ext uri="{FF2B5EF4-FFF2-40B4-BE49-F238E27FC236}">
                <a16:creationId xmlns:a16="http://schemas.microsoft.com/office/drawing/2014/main" id="{05CFF28D-3D7E-066D-EB9F-28C7D4FBA2AF}"/>
              </a:ext>
            </a:extLst>
          </p:cNvPr>
          <p:cNvSpPr/>
          <p:nvPr/>
        </p:nvSpPr>
        <p:spPr>
          <a:xfrm>
            <a:off x="3520158" y="5079246"/>
            <a:ext cx="330925" cy="330925"/>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8" name="Oval 17">
            <a:extLst>
              <a:ext uri="{FF2B5EF4-FFF2-40B4-BE49-F238E27FC236}">
                <a16:creationId xmlns:a16="http://schemas.microsoft.com/office/drawing/2014/main" id="{636176BD-3F18-9A42-421F-C493BE5FF618}"/>
              </a:ext>
            </a:extLst>
          </p:cNvPr>
          <p:cNvSpPr/>
          <p:nvPr/>
        </p:nvSpPr>
        <p:spPr>
          <a:xfrm>
            <a:off x="5675103" y="4913784"/>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E</a:t>
            </a:r>
          </a:p>
        </p:txBody>
      </p:sp>
      <p:cxnSp>
        <p:nvCxnSpPr>
          <p:cNvPr id="20" name="Straight Connector 19">
            <a:extLst>
              <a:ext uri="{FF2B5EF4-FFF2-40B4-BE49-F238E27FC236}">
                <a16:creationId xmlns:a16="http://schemas.microsoft.com/office/drawing/2014/main" id="{0A46E82B-143D-E6D2-CFB3-4652C9B6DA5B}"/>
              </a:ext>
            </a:extLst>
          </p:cNvPr>
          <p:cNvCxnSpPr>
            <a:stCxn id="10" idx="6"/>
            <a:endCxn id="14" idx="2"/>
          </p:cNvCxnSpPr>
          <p:nvPr/>
        </p:nvCxnSpPr>
        <p:spPr>
          <a:xfrm>
            <a:off x="1144984" y="2504792"/>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131D294-E51B-FA53-76F6-099BCA33288E}"/>
              </a:ext>
            </a:extLst>
          </p:cNvPr>
          <p:cNvCxnSpPr>
            <a:stCxn id="10" idx="4"/>
            <a:endCxn id="15" idx="1"/>
          </p:cNvCxnSpPr>
          <p:nvPr/>
        </p:nvCxnSpPr>
        <p:spPr>
          <a:xfrm>
            <a:off x="979522" y="2670254"/>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FC173B-E424-9825-1CB0-F7DA5A9B9FA3}"/>
              </a:ext>
            </a:extLst>
          </p:cNvPr>
          <p:cNvCxnSpPr>
            <a:stCxn id="15" idx="5"/>
            <a:endCxn id="17" idx="2"/>
          </p:cNvCxnSpPr>
          <p:nvPr/>
        </p:nvCxnSpPr>
        <p:spPr>
          <a:xfrm>
            <a:off x="1612884" y="4441737"/>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7BD036B-244E-3649-5836-7002E19905CA}"/>
              </a:ext>
            </a:extLst>
          </p:cNvPr>
          <p:cNvCxnSpPr>
            <a:stCxn id="17" idx="6"/>
            <a:endCxn id="18" idx="2"/>
          </p:cNvCxnSpPr>
          <p:nvPr/>
        </p:nvCxnSpPr>
        <p:spPr>
          <a:xfrm flipV="1">
            <a:off x="3851083" y="5079247"/>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5C493B0-88C7-3AC5-68F6-0246CE6AE85B}"/>
              </a:ext>
            </a:extLst>
          </p:cNvPr>
          <p:cNvCxnSpPr>
            <a:cxnSpLocks/>
            <a:stCxn id="14" idx="5"/>
            <a:endCxn id="18" idx="1"/>
          </p:cNvCxnSpPr>
          <p:nvPr/>
        </p:nvCxnSpPr>
        <p:spPr>
          <a:xfrm>
            <a:off x="3740616" y="3201969"/>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9AE82950-D03D-C9E0-CCE6-029CC63DD25C}"/>
              </a:ext>
            </a:extLst>
          </p:cNvPr>
          <p:cNvSpPr txBox="1"/>
          <p:nvPr/>
        </p:nvSpPr>
        <p:spPr>
          <a:xfrm>
            <a:off x="2165849" y="2364199"/>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cxnSp>
        <p:nvCxnSpPr>
          <p:cNvPr id="30" name="Straight Arrow Connector 29">
            <a:extLst>
              <a:ext uri="{FF2B5EF4-FFF2-40B4-BE49-F238E27FC236}">
                <a16:creationId xmlns:a16="http://schemas.microsoft.com/office/drawing/2014/main" id="{FCDBB02E-4180-053F-981A-2D5B239BEE2E}"/>
              </a:ext>
            </a:extLst>
          </p:cNvPr>
          <p:cNvCxnSpPr>
            <a:cxnSpLocks/>
            <a:endCxn id="42" idx="0"/>
          </p:cNvCxnSpPr>
          <p:nvPr/>
        </p:nvCxnSpPr>
        <p:spPr>
          <a:xfrm>
            <a:off x="751843" y="2794881"/>
            <a:ext cx="334285" cy="1379249"/>
          </a:xfrm>
          <a:prstGeom prst="straightConnector1">
            <a:avLst/>
          </a:prstGeom>
          <a:ln w="2857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396AD92-E031-B389-006C-7BB2E23DC73F}"/>
              </a:ext>
            </a:extLst>
          </p:cNvPr>
          <p:cNvCxnSpPr>
            <a:cxnSpLocks/>
          </p:cNvCxnSpPr>
          <p:nvPr/>
        </p:nvCxnSpPr>
        <p:spPr>
          <a:xfrm flipV="1">
            <a:off x="3988714" y="5506440"/>
            <a:ext cx="1553869" cy="196617"/>
          </a:xfrm>
          <a:prstGeom prst="straightConnector1">
            <a:avLst/>
          </a:prstGeom>
          <a:ln w="2857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3FAB53C3-7460-D610-4843-5434E14C04BC}"/>
              </a:ext>
            </a:extLst>
          </p:cNvPr>
          <p:cNvSpPr/>
          <p:nvPr/>
        </p:nvSpPr>
        <p:spPr>
          <a:xfrm>
            <a:off x="3025071" y="3773031"/>
            <a:ext cx="330925" cy="330925"/>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3" name="Straight Connector 32">
            <a:extLst>
              <a:ext uri="{FF2B5EF4-FFF2-40B4-BE49-F238E27FC236}">
                <a16:creationId xmlns:a16="http://schemas.microsoft.com/office/drawing/2014/main" id="{EEB6C7E0-16B4-D8D3-2B49-79B13344EFB3}"/>
              </a:ext>
            </a:extLst>
          </p:cNvPr>
          <p:cNvCxnSpPr>
            <a:cxnSpLocks/>
            <a:stCxn id="15" idx="7"/>
            <a:endCxn id="32" idx="2"/>
          </p:cNvCxnSpPr>
          <p:nvPr/>
        </p:nvCxnSpPr>
        <p:spPr>
          <a:xfrm flipV="1">
            <a:off x="1612884" y="3938494"/>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50423B8-9A1D-32A9-0A44-29906A287576}"/>
              </a:ext>
            </a:extLst>
          </p:cNvPr>
          <p:cNvCxnSpPr>
            <a:cxnSpLocks/>
            <a:stCxn id="17" idx="0"/>
            <a:endCxn id="32" idx="5"/>
          </p:cNvCxnSpPr>
          <p:nvPr/>
        </p:nvCxnSpPr>
        <p:spPr>
          <a:xfrm flipH="1" flipV="1">
            <a:off x="3307533" y="4055493"/>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745D52FF-6DD8-B3F8-6CFC-5BFDE2976573}"/>
              </a:ext>
            </a:extLst>
          </p:cNvPr>
          <p:cNvSpPr txBox="1"/>
          <p:nvPr/>
        </p:nvSpPr>
        <p:spPr>
          <a:xfrm>
            <a:off x="4660708" y="3644566"/>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36" name="TextBox 35">
            <a:extLst>
              <a:ext uri="{FF2B5EF4-FFF2-40B4-BE49-F238E27FC236}">
                <a16:creationId xmlns:a16="http://schemas.microsoft.com/office/drawing/2014/main" id="{FD69BD60-B60E-540B-5F19-F66F0D5FEFD0}"/>
              </a:ext>
            </a:extLst>
          </p:cNvPr>
          <p:cNvSpPr txBox="1"/>
          <p:nvPr/>
        </p:nvSpPr>
        <p:spPr>
          <a:xfrm>
            <a:off x="1224528" y="3214563"/>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37" name="TextBox 36">
            <a:extLst>
              <a:ext uri="{FF2B5EF4-FFF2-40B4-BE49-F238E27FC236}">
                <a16:creationId xmlns:a16="http://schemas.microsoft.com/office/drawing/2014/main" id="{591D0BDF-68BA-1F15-5D06-21C728062713}"/>
              </a:ext>
            </a:extLst>
          </p:cNvPr>
          <p:cNvSpPr txBox="1"/>
          <p:nvPr/>
        </p:nvSpPr>
        <p:spPr>
          <a:xfrm>
            <a:off x="1931596" y="3697813"/>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38" name="TextBox 37">
            <a:extLst>
              <a:ext uri="{FF2B5EF4-FFF2-40B4-BE49-F238E27FC236}">
                <a16:creationId xmlns:a16="http://schemas.microsoft.com/office/drawing/2014/main" id="{66E0F522-4429-B8E8-0B87-0B1C3B76DACF}"/>
              </a:ext>
            </a:extLst>
          </p:cNvPr>
          <p:cNvSpPr txBox="1"/>
          <p:nvPr/>
        </p:nvSpPr>
        <p:spPr>
          <a:xfrm>
            <a:off x="2186921" y="4841661"/>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39" name="TextBox 38">
            <a:extLst>
              <a:ext uri="{FF2B5EF4-FFF2-40B4-BE49-F238E27FC236}">
                <a16:creationId xmlns:a16="http://schemas.microsoft.com/office/drawing/2014/main" id="{A70ABF9D-5D1A-F370-2472-6A72BCEC03B6}"/>
              </a:ext>
            </a:extLst>
          </p:cNvPr>
          <p:cNvSpPr txBox="1"/>
          <p:nvPr/>
        </p:nvSpPr>
        <p:spPr>
          <a:xfrm>
            <a:off x="3507792" y="4305534"/>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40" name="TextBox 39">
            <a:extLst>
              <a:ext uri="{FF2B5EF4-FFF2-40B4-BE49-F238E27FC236}">
                <a16:creationId xmlns:a16="http://schemas.microsoft.com/office/drawing/2014/main" id="{1DD091F5-CD7B-2D5B-D3DB-73451492E5B1}"/>
              </a:ext>
            </a:extLst>
          </p:cNvPr>
          <p:cNvSpPr txBox="1"/>
          <p:nvPr/>
        </p:nvSpPr>
        <p:spPr>
          <a:xfrm>
            <a:off x="4444778" y="5176676"/>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41" name="TextBox 40">
            <a:extLst>
              <a:ext uri="{FF2B5EF4-FFF2-40B4-BE49-F238E27FC236}">
                <a16:creationId xmlns:a16="http://schemas.microsoft.com/office/drawing/2014/main" id="{47ABC809-E654-0E84-B790-406D7F737AE0}"/>
              </a:ext>
            </a:extLst>
          </p:cNvPr>
          <p:cNvSpPr txBox="1"/>
          <p:nvPr/>
        </p:nvSpPr>
        <p:spPr>
          <a:xfrm>
            <a:off x="291642" y="2339329"/>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42" name="TextBox 41">
            <a:extLst>
              <a:ext uri="{FF2B5EF4-FFF2-40B4-BE49-F238E27FC236}">
                <a16:creationId xmlns:a16="http://schemas.microsoft.com/office/drawing/2014/main" id="{18355A72-C74E-BA14-BD5A-04383D01FC27}"/>
              </a:ext>
            </a:extLst>
          </p:cNvPr>
          <p:cNvSpPr txBox="1"/>
          <p:nvPr/>
        </p:nvSpPr>
        <p:spPr>
          <a:xfrm>
            <a:off x="796616" y="4174130"/>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43" name="TextBox 42">
            <a:extLst>
              <a:ext uri="{FF2B5EF4-FFF2-40B4-BE49-F238E27FC236}">
                <a16:creationId xmlns:a16="http://schemas.microsoft.com/office/drawing/2014/main" id="{F214D713-44FE-D9CF-2BAB-888E4FEBAE3C}"/>
              </a:ext>
            </a:extLst>
          </p:cNvPr>
          <p:cNvSpPr txBox="1"/>
          <p:nvPr/>
        </p:nvSpPr>
        <p:spPr>
          <a:xfrm>
            <a:off x="3020032" y="2647972"/>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44" name="TextBox 43">
            <a:extLst>
              <a:ext uri="{FF2B5EF4-FFF2-40B4-BE49-F238E27FC236}">
                <a16:creationId xmlns:a16="http://schemas.microsoft.com/office/drawing/2014/main" id="{2A06D817-7EF7-080D-6FE9-FE24AE8E5FF0}"/>
              </a:ext>
            </a:extLst>
          </p:cNvPr>
          <p:cNvSpPr txBox="1"/>
          <p:nvPr/>
        </p:nvSpPr>
        <p:spPr>
          <a:xfrm>
            <a:off x="3419252" y="5401758"/>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45" name="TextBox 44">
            <a:extLst>
              <a:ext uri="{FF2B5EF4-FFF2-40B4-BE49-F238E27FC236}">
                <a16:creationId xmlns:a16="http://schemas.microsoft.com/office/drawing/2014/main" id="{E55036D8-A9EB-B709-BFEB-0E491A30EB8B}"/>
              </a:ext>
            </a:extLst>
          </p:cNvPr>
          <p:cNvSpPr txBox="1"/>
          <p:nvPr/>
        </p:nvSpPr>
        <p:spPr>
          <a:xfrm>
            <a:off x="3272060" y="3584180"/>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48" name="TextBox 47">
            <a:extLst>
              <a:ext uri="{FF2B5EF4-FFF2-40B4-BE49-F238E27FC236}">
                <a16:creationId xmlns:a16="http://schemas.microsoft.com/office/drawing/2014/main" id="{EDCFB335-922E-C58C-BF91-B3D4B59B5F7B}"/>
              </a:ext>
            </a:extLst>
          </p:cNvPr>
          <p:cNvSpPr txBox="1"/>
          <p:nvPr/>
        </p:nvSpPr>
        <p:spPr>
          <a:xfrm>
            <a:off x="793600" y="4464219"/>
            <a:ext cx="579023" cy="369332"/>
          </a:xfrm>
          <a:prstGeom prst="rect">
            <a:avLst/>
          </a:prstGeom>
          <a:noFill/>
        </p:spPr>
        <p:txBody>
          <a:bodyPr wrap="square">
            <a:spAutoFit/>
          </a:bodyPr>
          <a:lstStyle/>
          <a:p>
            <a:r>
              <a:rPr lang="es-ES_tradnl" dirty="0">
                <a:solidFill>
                  <a:srgbClr val="BA8E00"/>
                </a:solidFill>
              </a:rPr>
              <a:t>273</a:t>
            </a:r>
          </a:p>
        </p:txBody>
      </p:sp>
      <p:sp>
        <p:nvSpPr>
          <p:cNvPr id="49" name="TextBox 48">
            <a:extLst>
              <a:ext uri="{FF2B5EF4-FFF2-40B4-BE49-F238E27FC236}">
                <a16:creationId xmlns:a16="http://schemas.microsoft.com/office/drawing/2014/main" id="{DA3EBAFD-9665-D6DA-5251-C6657788B6B2}"/>
              </a:ext>
            </a:extLst>
          </p:cNvPr>
          <p:cNvSpPr txBox="1"/>
          <p:nvPr/>
        </p:nvSpPr>
        <p:spPr>
          <a:xfrm>
            <a:off x="3789079" y="2736700"/>
            <a:ext cx="579023" cy="369332"/>
          </a:xfrm>
          <a:prstGeom prst="rect">
            <a:avLst/>
          </a:prstGeom>
          <a:noFill/>
        </p:spPr>
        <p:txBody>
          <a:bodyPr wrap="square">
            <a:spAutoFit/>
          </a:bodyPr>
          <a:lstStyle/>
          <a:p>
            <a:r>
              <a:rPr lang="es-ES_tradnl" dirty="0">
                <a:solidFill>
                  <a:srgbClr val="BA8E00"/>
                </a:solidFill>
              </a:rPr>
              <a:t>275</a:t>
            </a:r>
          </a:p>
        </p:txBody>
      </p:sp>
      <p:sp>
        <p:nvSpPr>
          <p:cNvPr id="50" name="TextBox 49">
            <a:extLst>
              <a:ext uri="{FF2B5EF4-FFF2-40B4-BE49-F238E27FC236}">
                <a16:creationId xmlns:a16="http://schemas.microsoft.com/office/drawing/2014/main" id="{28A19139-5F99-EFC4-4D88-5FF82C3A8115}"/>
              </a:ext>
            </a:extLst>
          </p:cNvPr>
          <p:cNvSpPr txBox="1"/>
          <p:nvPr/>
        </p:nvSpPr>
        <p:spPr>
          <a:xfrm>
            <a:off x="2724923" y="4069693"/>
            <a:ext cx="579023" cy="369332"/>
          </a:xfrm>
          <a:prstGeom prst="rect">
            <a:avLst/>
          </a:prstGeom>
          <a:noFill/>
        </p:spPr>
        <p:txBody>
          <a:bodyPr wrap="square">
            <a:spAutoFit/>
          </a:bodyPr>
          <a:lstStyle/>
          <a:p>
            <a:r>
              <a:rPr lang="es-ES_tradnl" dirty="0">
                <a:solidFill>
                  <a:srgbClr val="BA8E00"/>
                </a:solidFill>
              </a:rPr>
              <a:t>386</a:t>
            </a:r>
          </a:p>
        </p:txBody>
      </p:sp>
      <p:sp>
        <p:nvSpPr>
          <p:cNvPr id="51" name="TextBox 50">
            <a:extLst>
              <a:ext uri="{FF2B5EF4-FFF2-40B4-BE49-F238E27FC236}">
                <a16:creationId xmlns:a16="http://schemas.microsoft.com/office/drawing/2014/main" id="{320287CE-6A99-F9DC-047A-8C3BE9CBBDF2}"/>
              </a:ext>
            </a:extLst>
          </p:cNvPr>
          <p:cNvSpPr txBox="1"/>
          <p:nvPr/>
        </p:nvSpPr>
        <p:spPr>
          <a:xfrm>
            <a:off x="3417458" y="5655886"/>
            <a:ext cx="579023" cy="369332"/>
          </a:xfrm>
          <a:prstGeom prst="rect">
            <a:avLst/>
          </a:prstGeom>
          <a:noFill/>
        </p:spPr>
        <p:txBody>
          <a:bodyPr wrap="square">
            <a:spAutoFit/>
          </a:bodyPr>
          <a:lstStyle/>
          <a:p>
            <a:r>
              <a:rPr lang="es-ES_tradnl" dirty="0">
                <a:solidFill>
                  <a:srgbClr val="BA8E00"/>
                </a:solidFill>
              </a:rPr>
              <a:t>277</a:t>
            </a:r>
          </a:p>
        </p:txBody>
      </p:sp>
      <p:cxnSp>
        <p:nvCxnSpPr>
          <p:cNvPr id="52" name="Straight Arrow Connector 51">
            <a:extLst>
              <a:ext uri="{FF2B5EF4-FFF2-40B4-BE49-F238E27FC236}">
                <a16:creationId xmlns:a16="http://schemas.microsoft.com/office/drawing/2014/main" id="{E7EFED05-4686-00A2-031F-57704847AE80}"/>
              </a:ext>
            </a:extLst>
          </p:cNvPr>
          <p:cNvCxnSpPr>
            <a:cxnSpLocks/>
          </p:cNvCxnSpPr>
          <p:nvPr/>
        </p:nvCxnSpPr>
        <p:spPr>
          <a:xfrm>
            <a:off x="1436847" y="4800158"/>
            <a:ext cx="1880087" cy="894542"/>
          </a:xfrm>
          <a:prstGeom prst="straightConnector1">
            <a:avLst/>
          </a:prstGeom>
          <a:ln w="2857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26261C53-C6FF-1C6F-915B-F41789F9149C}"/>
              </a:ext>
            </a:extLst>
          </p:cNvPr>
          <p:cNvSpPr txBox="1"/>
          <p:nvPr/>
        </p:nvSpPr>
        <p:spPr>
          <a:xfrm>
            <a:off x="5542583" y="5217092"/>
            <a:ext cx="579023" cy="369332"/>
          </a:xfrm>
          <a:prstGeom prst="rect">
            <a:avLst/>
          </a:prstGeom>
          <a:noFill/>
        </p:spPr>
        <p:txBody>
          <a:bodyPr wrap="square">
            <a:spAutoFit/>
          </a:bodyPr>
          <a:lstStyle/>
          <a:p>
            <a:r>
              <a:rPr lang="es-ES_tradnl" dirty="0">
                <a:solidFill>
                  <a:srgbClr val="BA8E00"/>
                </a:solidFill>
              </a:rPr>
              <a:t>278</a:t>
            </a:r>
          </a:p>
        </p:txBody>
      </p:sp>
      <p:sp>
        <p:nvSpPr>
          <p:cNvPr id="58" name="TextBox 57">
            <a:extLst>
              <a:ext uri="{FF2B5EF4-FFF2-40B4-BE49-F238E27FC236}">
                <a16:creationId xmlns:a16="http://schemas.microsoft.com/office/drawing/2014/main" id="{78430ABF-0119-D96F-099B-9316E07176A9}"/>
              </a:ext>
            </a:extLst>
          </p:cNvPr>
          <p:cNvSpPr txBox="1"/>
          <p:nvPr/>
        </p:nvSpPr>
        <p:spPr>
          <a:xfrm>
            <a:off x="5617542" y="4546187"/>
            <a:ext cx="579023" cy="369332"/>
          </a:xfrm>
          <a:prstGeom prst="rect">
            <a:avLst/>
          </a:prstGeom>
          <a:noFill/>
        </p:spPr>
        <p:txBody>
          <a:bodyPr wrap="square">
            <a:spAutoFit/>
          </a:bodyPr>
          <a:lstStyle/>
          <a:p>
            <a:r>
              <a:rPr lang="es-ES_tradnl" dirty="0">
                <a:solidFill>
                  <a:srgbClr val="C00000"/>
                </a:solidFill>
              </a:rPr>
              <a:t>310</a:t>
            </a:r>
          </a:p>
        </p:txBody>
      </p:sp>
      <p:cxnSp>
        <p:nvCxnSpPr>
          <p:cNvPr id="59" name="Straight Arrow Connector 58">
            <a:extLst>
              <a:ext uri="{FF2B5EF4-FFF2-40B4-BE49-F238E27FC236}">
                <a16:creationId xmlns:a16="http://schemas.microsoft.com/office/drawing/2014/main" id="{810AAF56-020D-31EE-D7A8-A275EE56847B}"/>
              </a:ext>
            </a:extLst>
          </p:cNvPr>
          <p:cNvCxnSpPr>
            <a:cxnSpLocks/>
          </p:cNvCxnSpPr>
          <p:nvPr/>
        </p:nvCxnSpPr>
        <p:spPr>
          <a:xfrm>
            <a:off x="1203840" y="2629475"/>
            <a:ext cx="2152156" cy="576625"/>
          </a:xfrm>
          <a:prstGeom prst="straightConnector1">
            <a:avLst/>
          </a:prstGeom>
          <a:ln w="28575">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223D8DB8-B6B2-1AB4-91D9-E6FEFA758409}"/>
              </a:ext>
            </a:extLst>
          </p:cNvPr>
          <p:cNvCxnSpPr>
            <a:cxnSpLocks/>
          </p:cNvCxnSpPr>
          <p:nvPr/>
        </p:nvCxnSpPr>
        <p:spPr>
          <a:xfrm>
            <a:off x="3722501" y="3332128"/>
            <a:ext cx="1851696" cy="1621596"/>
          </a:xfrm>
          <a:prstGeom prst="straightConnector1">
            <a:avLst/>
          </a:prstGeom>
          <a:ln w="28575">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28334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8B88B5-2EA3-2532-F09B-0C6A91EB2733}"/>
            </a:ext>
          </a:extLst>
        </p:cNvPr>
        <p:cNvGrpSpPr/>
        <p:nvPr/>
      </p:nvGrpSpPr>
      <p:grpSpPr>
        <a:xfrm>
          <a:off x="0" y="0"/>
          <a:ext cx="0" cy="0"/>
          <a:chOff x="0" y="0"/>
          <a:chExt cx="0" cy="0"/>
        </a:xfrm>
      </p:grpSpPr>
      <p:sp>
        <p:nvSpPr>
          <p:cNvPr id="14" name="Oval 13">
            <a:extLst>
              <a:ext uri="{FF2B5EF4-FFF2-40B4-BE49-F238E27FC236}">
                <a16:creationId xmlns:a16="http://schemas.microsoft.com/office/drawing/2014/main" id="{013F4F78-7D50-BE0D-0A5C-1EFBA81485F1}"/>
              </a:ext>
            </a:extLst>
          </p:cNvPr>
          <p:cNvSpPr/>
          <p:nvPr/>
        </p:nvSpPr>
        <p:spPr>
          <a:xfrm>
            <a:off x="1526875" y="2293126"/>
            <a:ext cx="7403338" cy="3505768"/>
          </a:xfrm>
          <a:prstGeom prst="ellipse">
            <a:avLst/>
          </a:prstGeom>
          <a:solidFill>
            <a:schemeClr val="accent6">
              <a:alpha val="52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15" name="Oval 14">
            <a:extLst>
              <a:ext uri="{FF2B5EF4-FFF2-40B4-BE49-F238E27FC236}">
                <a16:creationId xmlns:a16="http://schemas.microsoft.com/office/drawing/2014/main" id="{270165E3-D951-976E-1FAE-D73A2566730C}"/>
              </a:ext>
            </a:extLst>
          </p:cNvPr>
          <p:cNvSpPr/>
          <p:nvPr/>
        </p:nvSpPr>
        <p:spPr>
          <a:xfrm>
            <a:off x="3042434" y="2642518"/>
            <a:ext cx="5564037" cy="2806984"/>
          </a:xfrm>
          <a:prstGeom prst="ellipse">
            <a:avLst/>
          </a:prstGeom>
          <a:solidFill>
            <a:schemeClr val="accent1">
              <a:lumMod val="75000"/>
              <a:alpha val="43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Oval 17">
            <a:extLst>
              <a:ext uri="{FF2B5EF4-FFF2-40B4-BE49-F238E27FC236}">
                <a16:creationId xmlns:a16="http://schemas.microsoft.com/office/drawing/2014/main" id="{436E97A7-FEDC-E935-73F2-366B156365C6}"/>
              </a:ext>
            </a:extLst>
          </p:cNvPr>
          <p:cNvSpPr/>
          <p:nvPr/>
        </p:nvSpPr>
        <p:spPr>
          <a:xfrm>
            <a:off x="6112534" y="2394196"/>
            <a:ext cx="4327302" cy="3303627"/>
          </a:xfrm>
          <a:prstGeom prst="ellipse">
            <a:avLst/>
          </a:prstGeom>
          <a:solidFill>
            <a:schemeClr val="accent4">
              <a:alpha val="62819"/>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5508A24-2B60-1CDF-A470-A40B265BCC31}"/>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3DD4FDD-ECB3-4052-48F2-3640AAD452D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8B8B09D-1DF4-7877-B46E-DDE62070F745}"/>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3" name="TextBox 2">
            <a:extLst>
              <a:ext uri="{FF2B5EF4-FFF2-40B4-BE49-F238E27FC236}">
                <a16:creationId xmlns:a16="http://schemas.microsoft.com/office/drawing/2014/main" id="{EF1CC192-CD1D-AE17-2065-D5CCFA8A896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Campos conectados</a:t>
            </a:r>
          </a:p>
        </p:txBody>
      </p:sp>
      <p:sp>
        <p:nvSpPr>
          <p:cNvPr id="16" name="Oval 15">
            <a:extLst>
              <a:ext uri="{FF2B5EF4-FFF2-40B4-BE49-F238E27FC236}">
                <a16:creationId xmlns:a16="http://schemas.microsoft.com/office/drawing/2014/main" id="{7C5E7896-0031-9733-B487-CEC099DE0177}"/>
              </a:ext>
            </a:extLst>
          </p:cNvPr>
          <p:cNvSpPr/>
          <p:nvPr/>
        </p:nvSpPr>
        <p:spPr>
          <a:xfrm>
            <a:off x="6365136" y="3117068"/>
            <a:ext cx="1892946" cy="185788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a:p>
        </p:txBody>
      </p:sp>
      <p:sp>
        <p:nvSpPr>
          <p:cNvPr id="17" name="Oval 16">
            <a:extLst>
              <a:ext uri="{FF2B5EF4-FFF2-40B4-BE49-F238E27FC236}">
                <a16:creationId xmlns:a16="http://schemas.microsoft.com/office/drawing/2014/main" id="{2E184D29-7131-A47B-EEF5-1BCDEEBEA82D}"/>
              </a:ext>
            </a:extLst>
          </p:cNvPr>
          <p:cNvSpPr/>
          <p:nvPr/>
        </p:nvSpPr>
        <p:spPr>
          <a:xfrm>
            <a:off x="6763110" y="3762176"/>
            <a:ext cx="1105010" cy="1034111"/>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TextBox 18">
            <a:extLst>
              <a:ext uri="{FF2B5EF4-FFF2-40B4-BE49-F238E27FC236}">
                <a16:creationId xmlns:a16="http://schemas.microsoft.com/office/drawing/2014/main" id="{22CB700A-0E3A-04E0-0BEB-49498D5BD807}"/>
              </a:ext>
            </a:extLst>
          </p:cNvPr>
          <p:cNvSpPr txBox="1"/>
          <p:nvPr/>
        </p:nvSpPr>
        <p:spPr>
          <a:xfrm>
            <a:off x="1616811" y="3770740"/>
            <a:ext cx="1335687" cy="369332"/>
          </a:xfrm>
          <a:prstGeom prst="rect">
            <a:avLst/>
          </a:prstGeom>
          <a:noFill/>
        </p:spPr>
        <p:txBody>
          <a:bodyPr wrap="none" rtlCol="0">
            <a:spAutoFit/>
          </a:bodyPr>
          <a:lstStyle/>
          <a:p>
            <a:r>
              <a:rPr lang="es-ES_tradnl" dirty="0"/>
              <a:t>Informática</a:t>
            </a:r>
          </a:p>
        </p:txBody>
      </p:sp>
      <p:sp>
        <p:nvSpPr>
          <p:cNvPr id="20" name="TextBox 19">
            <a:extLst>
              <a:ext uri="{FF2B5EF4-FFF2-40B4-BE49-F238E27FC236}">
                <a16:creationId xmlns:a16="http://schemas.microsoft.com/office/drawing/2014/main" id="{30979C01-83E3-AB86-7A87-D1FFC2453091}"/>
              </a:ext>
            </a:extLst>
          </p:cNvPr>
          <p:cNvSpPr txBox="1"/>
          <p:nvPr/>
        </p:nvSpPr>
        <p:spPr>
          <a:xfrm>
            <a:off x="4020499" y="3770740"/>
            <a:ext cx="447558" cy="369332"/>
          </a:xfrm>
          <a:prstGeom prst="rect">
            <a:avLst/>
          </a:prstGeom>
          <a:noFill/>
        </p:spPr>
        <p:txBody>
          <a:bodyPr wrap="none" rtlCol="0">
            <a:spAutoFit/>
          </a:bodyPr>
          <a:lstStyle/>
          <a:p>
            <a:r>
              <a:rPr lang="es-ES_tradnl" dirty="0"/>
              <a:t>IA</a:t>
            </a:r>
          </a:p>
        </p:txBody>
      </p:sp>
      <p:sp>
        <p:nvSpPr>
          <p:cNvPr id="21" name="TextBox 20">
            <a:extLst>
              <a:ext uri="{FF2B5EF4-FFF2-40B4-BE49-F238E27FC236}">
                <a16:creationId xmlns:a16="http://schemas.microsoft.com/office/drawing/2014/main" id="{63BF8FDF-029A-5B5F-3655-696863ACD807}"/>
              </a:ext>
            </a:extLst>
          </p:cNvPr>
          <p:cNvSpPr txBox="1"/>
          <p:nvPr/>
        </p:nvSpPr>
        <p:spPr>
          <a:xfrm>
            <a:off x="6801693" y="3234104"/>
            <a:ext cx="1019831" cy="461665"/>
          </a:xfrm>
          <a:prstGeom prst="rect">
            <a:avLst/>
          </a:prstGeom>
          <a:noFill/>
        </p:spPr>
        <p:txBody>
          <a:bodyPr wrap="none" rtlCol="0">
            <a:spAutoFit/>
          </a:bodyPr>
          <a:lstStyle/>
          <a:p>
            <a:r>
              <a:rPr lang="es-ES_tradnl" sz="1200" dirty="0"/>
              <a:t>Aprendizaje </a:t>
            </a:r>
          </a:p>
          <a:p>
            <a:pPr algn="ctr"/>
            <a:r>
              <a:rPr lang="es-ES_tradnl" sz="1200" dirty="0"/>
              <a:t>Automático</a:t>
            </a:r>
          </a:p>
        </p:txBody>
      </p:sp>
      <p:sp>
        <p:nvSpPr>
          <p:cNvPr id="22" name="TextBox 21">
            <a:extLst>
              <a:ext uri="{FF2B5EF4-FFF2-40B4-BE49-F238E27FC236}">
                <a16:creationId xmlns:a16="http://schemas.microsoft.com/office/drawing/2014/main" id="{0DC4C741-B66F-22C7-538A-3073914C8EC3}"/>
              </a:ext>
            </a:extLst>
          </p:cNvPr>
          <p:cNvSpPr txBox="1"/>
          <p:nvPr/>
        </p:nvSpPr>
        <p:spPr>
          <a:xfrm>
            <a:off x="6801693" y="4043686"/>
            <a:ext cx="1019831" cy="461665"/>
          </a:xfrm>
          <a:prstGeom prst="rect">
            <a:avLst/>
          </a:prstGeom>
          <a:noFill/>
        </p:spPr>
        <p:txBody>
          <a:bodyPr wrap="none" rtlCol="0">
            <a:spAutoFit/>
          </a:bodyPr>
          <a:lstStyle/>
          <a:p>
            <a:r>
              <a:rPr lang="es-ES_tradnl" sz="1200" dirty="0"/>
              <a:t>Aprendizaje </a:t>
            </a:r>
          </a:p>
          <a:p>
            <a:pPr algn="ctr"/>
            <a:r>
              <a:rPr lang="es-ES_tradnl" sz="1200" dirty="0"/>
              <a:t>Profundo</a:t>
            </a:r>
          </a:p>
        </p:txBody>
      </p:sp>
      <p:sp>
        <p:nvSpPr>
          <p:cNvPr id="24" name="TextBox 23">
            <a:extLst>
              <a:ext uri="{FF2B5EF4-FFF2-40B4-BE49-F238E27FC236}">
                <a16:creationId xmlns:a16="http://schemas.microsoft.com/office/drawing/2014/main" id="{DF37C5E4-2355-07C1-44F0-0B816D53D47F}"/>
              </a:ext>
            </a:extLst>
          </p:cNvPr>
          <p:cNvSpPr txBox="1"/>
          <p:nvPr/>
        </p:nvSpPr>
        <p:spPr>
          <a:xfrm>
            <a:off x="9030742" y="3720520"/>
            <a:ext cx="1220206" cy="646331"/>
          </a:xfrm>
          <a:prstGeom prst="rect">
            <a:avLst/>
          </a:prstGeom>
          <a:noFill/>
        </p:spPr>
        <p:txBody>
          <a:bodyPr wrap="none" rtlCol="0">
            <a:spAutoFit/>
          </a:bodyPr>
          <a:lstStyle/>
          <a:p>
            <a:r>
              <a:rPr lang="es-ES_tradnl" dirty="0"/>
              <a:t>Ciencia de</a:t>
            </a:r>
          </a:p>
          <a:p>
            <a:pPr algn="ctr"/>
            <a:r>
              <a:rPr lang="es-ES_tradnl" dirty="0"/>
              <a:t>datos</a:t>
            </a:r>
          </a:p>
        </p:txBody>
      </p:sp>
    </p:spTree>
    <p:extLst>
      <p:ext uri="{BB962C8B-B14F-4D97-AF65-F5344CB8AC3E}">
        <p14:creationId xmlns:p14="http://schemas.microsoft.com/office/powerpoint/2010/main" val="3225418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1C106-385B-383B-5592-96A8EC35F7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36E8FD-9C1B-4BF2-8E15-E07ABF3D3282}"/>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5DF70CE7-6305-EB5E-5778-519170450C7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3BE672E-05BD-D6BC-D678-8726AABC033F}"/>
              </a:ext>
            </a:extLst>
          </p:cNvPr>
          <p:cNvSpPr>
            <a:spLocks noGrp="1"/>
          </p:cNvSpPr>
          <p:nvPr>
            <p:ph type="sldNum" sz="quarter" idx="12"/>
          </p:nvPr>
        </p:nvSpPr>
        <p:spPr/>
        <p:txBody>
          <a:bodyPr/>
          <a:lstStyle/>
          <a:p>
            <a:fld id="{87E7843D-FF13-4365-9478-9625B70A2705}" type="slidenum">
              <a:rPr lang="en-US" smtClean="0"/>
              <a:t>9</a:t>
            </a:fld>
            <a:endParaRPr lang="en-US"/>
          </a:p>
        </p:txBody>
      </p:sp>
      <p:sp>
        <p:nvSpPr>
          <p:cNvPr id="4" name="Content Placeholder 3">
            <a:extLst>
              <a:ext uri="{FF2B5EF4-FFF2-40B4-BE49-F238E27FC236}">
                <a16:creationId xmlns:a16="http://schemas.microsoft.com/office/drawing/2014/main" id="{CE14C76D-7545-F991-0184-448D5C79732A}"/>
              </a:ext>
            </a:extLst>
          </p:cNvPr>
          <p:cNvSpPr>
            <a:spLocks noGrp="1"/>
          </p:cNvSpPr>
          <p:nvPr>
            <p:ph idx="1"/>
          </p:nvPr>
        </p:nvSpPr>
        <p:spPr>
          <a:xfrm>
            <a:off x="700635" y="2293126"/>
            <a:ext cx="10691265" cy="3636088"/>
          </a:xfrm>
        </p:spPr>
        <p:txBody>
          <a:bodyPr>
            <a:normAutofit/>
          </a:bodyPr>
          <a:lstStyle/>
          <a:p>
            <a:r>
              <a:rPr lang="es-ES" dirty="0"/>
              <a:t>Python es un lenguaje de alto nivel de programación interpretado cuya filosofía hace hincapié en la legibilidad de su código.</a:t>
            </a:r>
          </a:p>
          <a:p>
            <a:r>
              <a:rPr lang="es-ES" dirty="0"/>
              <a:t>Python es un lenguaje de programación </a:t>
            </a:r>
            <a:r>
              <a:rPr lang="es-ES" b="1" dirty="0">
                <a:solidFill>
                  <a:schemeClr val="accent2">
                    <a:lumMod val="75000"/>
                  </a:schemeClr>
                </a:solidFill>
              </a:rPr>
              <a:t>multiparadigma</a:t>
            </a:r>
            <a:r>
              <a:rPr lang="es-ES" dirty="0"/>
              <a:t>. Permite varios estilos: </a:t>
            </a:r>
            <a:r>
              <a:rPr lang="es-ES" dirty="0">
                <a:solidFill>
                  <a:schemeClr val="accent6">
                    <a:lumMod val="75000"/>
                  </a:schemeClr>
                </a:solidFill>
              </a:rPr>
              <a:t>programación orientada a objetos</a:t>
            </a:r>
            <a:r>
              <a:rPr lang="es-ES" dirty="0"/>
              <a:t>, </a:t>
            </a:r>
            <a:r>
              <a:rPr lang="es-ES" dirty="0">
                <a:solidFill>
                  <a:schemeClr val="tx2">
                    <a:lumMod val="75000"/>
                    <a:lumOff val="25000"/>
                  </a:schemeClr>
                </a:solidFill>
              </a:rPr>
              <a:t>programación imperativa</a:t>
            </a:r>
            <a:r>
              <a:rPr lang="es-ES" dirty="0"/>
              <a:t> y </a:t>
            </a:r>
            <a:r>
              <a:rPr lang="es-ES" dirty="0">
                <a:solidFill>
                  <a:schemeClr val="accent4">
                    <a:lumMod val="75000"/>
                  </a:schemeClr>
                </a:solidFill>
              </a:rPr>
              <a:t>programación funcional</a:t>
            </a:r>
            <a:r>
              <a:rPr lang="es-ES" dirty="0"/>
              <a:t>.</a:t>
            </a:r>
          </a:p>
          <a:p>
            <a:r>
              <a:rPr lang="es-ES" dirty="0"/>
              <a:t>OBS: En el fondo, Python es un lenguaje orientado a objetos, todo, absolutamente todo es un objeto.</a:t>
            </a:r>
          </a:p>
          <a:p>
            <a:r>
              <a:rPr lang="es-ES" dirty="0"/>
              <a:t>Python usa tipado dinámico y conteo de referencias para la gestión de memoria.</a:t>
            </a:r>
          </a:p>
          <a:p>
            <a:r>
              <a:rPr lang="es-ES" dirty="0"/>
              <a:t>Python reemplazó en gran medida a LISP en IA, principalmente por ser multiparadigma.</a:t>
            </a:r>
          </a:p>
        </p:txBody>
      </p:sp>
    </p:spTree>
    <p:extLst>
      <p:ext uri="{BB962C8B-B14F-4D97-AF65-F5344CB8AC3E}">
        <p14:creationId xmlns:p14="http://schemas.microsoft.com/office/powerpoint/2010/main" val="4086072192"/>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10022</TotalTime>
  <Words>8386</Words>
  <Application>Microsoft Macintosh PowerPoint</Application>
  <PresentationFormat>Widescreen</PresentationFormat>
  <Paragraphs>1040</Paragraphs>
  <Slides>79</Slides>
  <Notes>73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79</vt:i4>
      </vt:variant>
    </vt:vector>
  </HeadingPairs>
  <TitlesOfParts>
    <vt:vector size="86" baseType="lpstr">
      <vt:lpstr>Aptos Mono</vt:lpstr>
      <vt:lpstr>Arial</vt:lpstr>
      <vt:lpstr>Calibri</vt:lpstr>
      <vt:lpstr>Calisto MT</vt:lpstr>
      <vt:lpstr>Times</vt:lpstr>
      <vt:lpstr>Univers Condensed</vt:lpstr>
      <vt:lpstr>ChronicleVTI</vt:lpstr>
      <vt:lpstr>Agentes Resolución de problemas </vt:lpstr>
      <vt:lpstr>Lo que vimos la clase anterior…</vt:lpstr>
      <vt:lpstr>Inteligencia Artificial</vt:lpstr>
      <vt:lpstr>Inteligencia Artificial</vt:lpstr>
      <vt:lpstr>Inteligencia Artificial</vt:lpstr>
      <vt:lpstr>Inteligencia Artificial</vt:lpstr>
      <vt:lpstr>Inteligencia Artificial</vt:lpstr>
      <vt:lpstr>Inteligencia Artificial</vt:lpstr>
      <vt:lpstr>Python</vt:lpstr>
      <vt:lpstr>Python</vt:lpstr>
      <vt:lpstr>Agente Racional</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Programa de los agentes</vt:lpstr>
      <vt:lpstr>Programa de los Agentes</vt:lpstr>
      <vt:lpstr>Programa de los Agentes</vt:lpstr>
      <vt:lpstr>Programa de los Agentes</vt:lpstr>
      <vt:lpstr>Programa de los Agentes</vt:lpstr>
      <vt:lpstr>Programa de los Agentes</vt:lpstr>
      <vt:lpstr>Resolución de problemas mediante búsqueda </vt:lpstr>
      <vt:lpstr>Resolución de problemas Mediante Búsqueda</vt:lpstr>
      <vt:lpstr>Resolución de problemas Mediante Búsqueda</vt:lpstr>
      <vt:lpstr>Torre de Hanoi</vt:lpstr>
      <vt:lpstr>Torre de Hanoi</vt:lpstr>
      <vt:lpstr>Torre de Hanoi</vt:lpstr>
      <vt:lpstr>Torre de Hanoi</vt:lpstr>
      <vt:lpstr>Torre de Hanoi</vt:lpstr>
      <vt:lpstr>Torre de Hanoi</vt:lpstr>
      <vt:lpstr>Torre de Hanoi</vt:lpstr>
      <vt:lpstr>Torre de Hanoi</vt:lpstr>
      <vt:lpstr>Torre de Hanoi</vt:lpstr>
      <vt:lpstr>Torre de Hanoi</vt:lpstr>
      <vt:lpstr>Torre de Hanoi</vt:lpstr>
      <vt:lpstr>Torre de Hanoi</vt:lpstr>
      <vt:lpstr>Torre de Hanoi</vt:lpstr>
      <vt:lpstr>Torre de Hanoi</vt:lpstr>
      <vt:lpstr>Torre de Hanoi</vt:lpstr>
      <vt:lpstr>Algoritmos de búsqueda</vt:lpstr>
      <vt:lpstr>Algoritmos de Búsqueda</vt:lpstr>
      <vt:lpstr>Algoritmos de Búsqueda</vt:lpstr>
      <vt:lpstr>Algoritmos de Búsqueda</vt:lpstr>
      <vt:lpstr>Algoritmos de Búsqueda</vt:lpstr>
      <vt:lpstr>Algoritmos de Búsqueda</vt:lpstr>
      <vt:lpstr>Algoritmos de Búsqueda</vt:lpstr>
      <vt:lpstr>Algoritmos de Búsqueda</vt:lpstr>
      <vt:lpstr>Algoritmos de Búsqueda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140</cp:revision>
  <dcterms:created xsi:type="dcterms:W3CDTF">2024-01-28T21:07:34Z</dcterms:created>
  <dcterms:modified xsi:type="dcterms:W3CDTF">2024-03-14T14:51:04Z</dcterms:modified>
</cp:coreProperties>
</file>

<file path=docProps/thumbnail.jpeg>
</file>